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tiff" ContentType="image/tif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4.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drawings/drawing1.xml" ContentType="application/vnd.openxmlformats-officedocument.drawingml.chartshapes+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11" r:id="rId1"/>
  </p:sldMasterIdLst>
  <p:notesMasterIdLst>
    <p:notesMasterId r:id="rId23"/>
  </p:notesMasterIdLst>
  <p:sldIdLst>
    <p:sldId id="256" r:id="rId2"/>
    <p:sldId id="292" r:id="rId3"/>
    <p:sldId id="273" r:id="rId4"/>
    <p:sldId id="270" r:id="rId5"/>
    <p:sldId id="258" r:id="rId6"/>
    <p:sldId id="294" r:id="rId7"/>
    <p:sldId id="275" r:id="rId8"/>
    <p:sldId id="299" r:id="rId9"/>
    <p:sldId id="300" r:id="rId10"/>
    <p:sldId id="308" r:id="rId11"/>
    <p:sldId id="306" r:id="rId12"/>
    <p:sldId id="305" r:id="rId13"/>
    <p:sldId id="304" r:id="rId14"/>
    <p:sldId id="310" r:id="rId15"/>
    <p:sldId id="311" r:id="rId16"/>
    <p:sldId id="291" r:id="rId17"/>
    <p:sldId id="313" r:id="rId18"/>
    <p:sldId id="312" r:id="rId19"/>
    <p:sldId id="297" r:id="rId20"/>
    <p:sldId id="298" r:id="rId21"/>
    <p:sldId id="314"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471C3"/>
    <a:srgbClr val="FFFFFF"/>
    <a:srgbClr val="FFC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1"/>
    <p:restoredTop sz="78251"/>
  </p:normalViewPr>
  <p:slideViewPr>
    <p:cSldViewPr snapToGrid="0" snapToObjects="1">
      <p:cViewPr varScale="1">
        <p:scale>
          <a:sx n="112" d="100"/>
          <a:sy n="112" d="100"/>
        </p:scale>
        <p:origin x="576"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oleObject" Target="file:////Users\rwilley\Desktop\data.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Users/rwilley/Desktop/data.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Users/rwilley/Desktop/data.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6.xml"/><Relationship Id="rId1" Type="http://schemas.microsoft.com/office/2011/relationships/chartStyle" Target="style6.xml"/><Relationship Id="rId4" Type="http://schemas.openxmlformats.org/officeDocument/2006/relationships/chartUserShapes" Target="../drawings/drawing1.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[data.xlsx]Top Causes of Death!PivotTable1</c:name>
    <c:fmtId val="-1"/>
  </c:pivotSource>
  <c:chart>
    <c:title>
      <c:tx>
        <c:rich>
          <a:bodyPr rot="0" spcFirstLastPara="1" vertOverflow="ellipsis" vert="horz" wrap="square" anchor="ctr" anchorCtr="1"/>
          <a:lstStyle/>
          <a:p>
            <a:pPr>
              <a:defRPr sz="1800" b="0" i="0" u="none" strike="noStrike" kern="1200" spc="0" baseline="0">
                <a:solidFill>
                  <a:schemeClr val="tx1">
                    <a:lumMod val="65000"/>
                    <a:lumOff val="35000"/>
                  </a:schemeClr>
                </a:solidFill>
                <a:latin typeface="+mn-lt"/>
                <a:ea typeface="+mn-ea"/>
                <a:cs typeface="+mn-cs"/>
              </a:defRPr>
            </a:pPr>
            <a:r>
              <a:rPr lang="en-US" sz="1800" dirty="0"/>
              <a:t>Leading Causes of Death</a:t>
            </a:r>
          </a:p>
          <a:p>
            <a:pPr>
              <a:defRPr sz="1800"/>
            </a:pPr>
            <a:r>
              <a:rPr lang="en-US" sz="1800" dirty="0"/>
              <a:t>(1999 – 2016)</a:t>
            </a:r>
          </a:p>
        </c:rich>
      </c:tx>
      <c:overlay val="0"/>
      <c:spPr>
        <a:noFill/>
        <a:ln>
          <a:noFill/>
        </a:ln>
        <a:effectLst/>
      </c:spPr>
      <c:txPr>
        <a:bodyPr rot="0" spcFirstLastPara="1" vertOverflow="ellipsis" vert="horz" wrap="square" anchor="ctr" anchorCtr="1"/>
        <a:lstStyle/>
        <a:p>
          <a:pPr>
            <a:defRPr sz="18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1"/>
          <c:showSerName val="0"/>
          <c:showPercent val="1"/>
          <c:showBubbleSize val="0"/>
          <c:extLst>
            <c:ext xmlns:c15="http://schemas.microsoft.com/office/drawing/2012/chart" uri="{CE6537A1-D6FC-4f65-9D91-7224C49458BB}"/>
          </c:extLst>
        </c:dLbl>
      </c:pivotFmt>
      <c:pivotFmt>
        <c:idx val="1"/>
        <c:spPr>
          <a:solidFill>
            <a:schemeClr val="accent1"/>
          </a:solidFill>
          <a:ln>
            <a:noFill/>
          </a:ln>
          <a:effectLst/>
        </c:spPr>
        <c:dLbl>
          <c:idx val="0"/>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dLbl>
          <c:idx val="0"/>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dLbl>
          <c:idx val="0"/>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c:spPr>
        <c:dLbl>
          <c:idx val="0"/>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accent1"/>
          </a:solidFill>
          <a:ln>
            <a:noFill/>
          </a:ln>
          <a:effectLst/>
        </c:spPr>
        <c:dLbl>
          <c:idx val="0"/>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
        <c:spPr>
          <a:solidFill>
            <a:schemeClr val="accent1"/>
          </a:solidFill>
          <a:ln>
            <a:noFill/>
          </a:ln>
          <a:effectLst/>
        </c:spPr>
        <c:dLbl>
          <c:idx val="0"/>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
        <c:spPr>
          <a:solidFill>
            <a:schemeClr val="accent1"/>
          </a:solidFill>
          <a:ln>
            <a:noFill/>
          </a:ln>
          <a:effectLst/>
        </c:spPr>
        <c:dLbl>
          <c:idx val="0"/>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
        <c:spPr>
          <a:solidFill>
            <a:schemeClr val="accent1"/>
          </a:solidFill>
          <a:ln>
            <a:noFill/>
          </a:ln>
          <a:effectLst/>
        </c:spPr>
        <c:dLbl>
          <c:idx val="0"/>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9"/>
        <c:spPr>
          <a:solidFill>
            <a:schemeClr val="accent1"/>
          </a:solidFill>
          <a:ln>
            <a:noFill/>
          </a:ln>
          <a:effectLst/>
        </c:spPr>
        <c:dLbl>
          <c:idx val="0"/>
          <c:layout>
            <c:manualLayout>
              <c:x val="-0.15012106537530268"/>
              <c:y val="0.15353535353535352"/>
            </c:manualLayout>
          </c:layout>
          <c:spPr>
            <a:noFill/>
            <a:ln>
              <a:noFill/>
            </a:ln>
            <a:effectLst/>
          </c:spPr>
          <c:txPr>
            <a:bodyPr rot="0" spcFirstLastPara="1" vertOverflow="ellipsis" vert="horz" wrap="square" lIns="38100" tIns="19050" rIns="38100" bIns="19050" anchor="ctr" anchorCtr="1">
              <a:spAutoFit/>
            </a:bodyPr>
            <a:lstStyle/>
            <a:p>
              <a:pPr>
                <a:defRPr sz="1050" b="1" i="0" u="none" strike="noStrike" kern="1200" baseline="0">
                  <a:solidFill>
                    <a:schemeClr val="tx1">
                      <a:lumMod val="75000"/>
                      <a:lumOff val="25000"/>
                    </a:schemeClr>
                  </a:solidFill>
                  <a:latin typeface="+mn-lt"/>
                  <a:ea typeface="+mn-ea"/>
                  <a:cs typeface="+mn-cs"/>
                </a:defRPr>
              </a:pPr>
              <a:endParaRPr lang="en-US"/>
            </a:p>
          </c:txPr>
          <c:showLegendKey val="0"/>
          <c:showVal val="0"/>
          <c:showCatName val="1"/>
          <c:showSerName val="0"/>
          <c:showPercent val="1"/>
          <c:showBubbleSize val="0"/>
          <c:extLst>
            <c:ext xmlns:c15="http://schemas.microsoft.com/office/drawing/2012/chart" uri="{CE6537A1-D6FC-4f65-9D91-7224C49458BB}"/>
          </c:extLst>
        </c:dLbl>
      </c:pivotFmt>
      <c:pivotFmt>
        <c:idx val="10"/>
        <c:spPr>
          <a:solidFill>
            <a:schemeClr val="accent1"/>
          </a:solidFill>
          <a:ln>
            <a:noFill/>
          </a:ln>
          <a:effectLst/>
        </c:spPr>
        <c:dLbl>
          <c:idx val="0"/>
          <c:layout>
            <c:manualLayout>
              <c:x val="8.9588377723970852E-2"/>
              <c:y val="-0.15353519446432837"/>
            </c:manualLayout>
          </c:layout>
          <c:spPr>
            <a:noFill/>
            <a:ln>
              <a:noFill/>
            </a:ln>
            <a:effectLst/>
          </c:spPr>
          <c:txPr>
            <a:bodyPr rot="0" spcFirstLastPara="1" vertOverflow="ellipsis" vert="horz" wrap="square" lIns="38100" tIns="19050" rIns="38100" bIns="19050" anchor="ctr" anchorCtr="1">
              <a:spAutoFit/>
            </a:bodyPr>
            <a:lstStyle/>
            <a:p>
              <a:pPr>
                <a:defRPr sz="1050" b="1" i="0" u="none" strike="noStrike" kern="1200" baseline="0">
                  <a:solidFill>
                    <a:schemeClr val="tx1">
                      <a:lumMod val="75000"/>
                      <a:lumOff val="25000"/>
                    </a:schemeClr>
                  </a:solidFill>
                  <a:latin typeface="+mn-lt"/>
                  <a:ea typeface="+mn-ea"/>
                  <a:cs typeface="+mn-cs"/>
                </a:defRPr>
              </a:pPr>
              <a:endParaRPr lang="en-US"/>
            </a:p>
          </c:txPr>
          <c:showLegendKey val="0"/>
          <c:showVal val="0"/>
          <c:showCatName val="1"/>
          <c:showSerName val="0"/>
          <c:showPercent val="1"/>
          <c:showBubbleSize val="0"/>
          <c:extLst>
            <c:ext xmlns:c15="http://schemas.microsoft.com/office/drawing/2012/chart" uri="{CE6537A1-D6FC-4f65-9D91-7224C49458BB}">
              <c15:layout>
                <c:manualLayout>
                  <c:w val="0.11329297820823245"/>
                  <c:h val="0.1157171717171717"/>
                </c:manualLayout>
              </c15:layout>
            </c:ext>
          </c:extLst>
        </c:dLbl>
      </c:pivotFmt>
      <c:pivotFmt>
        <c:idx val="1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1"/>
          <c:showSerName val="0"/>
          <c:showPercent val="1"/>
          <c:showBubbleSize val="0"/>
          <c:extLst>
            <c:ext xmlns:c15="http://schemas.microsoft.com/office/drawing/2012/chart" uri="{CE6537A1-D6FC-4f65-9D91-7224C49458BB}"/>
          </c:extLst>
        </c:dLbl>
      </c:pivotFmt>
      <c:pivotFmt>
        <c:idx val="12"/>
        <c:spPr>
          <a:solidFill>
            <a:schemeClr val="accent1"/>
          </a:solidFill>
          <a:ln>
            <a:noFill/>
          </a:ln>
          <a:effectLst/>
        </c:spPr>
        <c:dLbl>
          <c:idx val="0"/>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3"/>
        <c:spPr>
          <a:solidFill>
            <a:schemeClr val="accent1"/>
          </a:solidFill>
          <a:ln>
            <a:noFill/>
          </a:ln>
          <a:effectLst/>
        </c:spPr>
        <c:dLbl>
          <c:idx val="0"/>
          <c:layout>
            <c:manualLayout>
              <c:x val="8.9588377723970852E-2"/>
              <c:y val="-0.15353519446432837"/>
            </c:manualLayout>
          </c:layout>
          <c:spPr>
            <a:noFill/>
            <a:ln>
              <a:noFill/>
            </a:ln>
            <a:effectLst/>
          </c:spPr>
          <c:txPr>
            <a:bodyPr rot="0" spcFirstLastPara="1" vertOverflow="ellipsis" vert="horz" wrap="square" lIns="38100" tIns="19050" rIns="38100" bIns="19050" anchor="ctr" anchorCtr="1">
              <a:spAutoFit/>
            </a:bodyPr>
            <a:lstStyle/>
            <a:p>
              <a:pPr>
                <a:defRPr sz="1050" b="1" i="0" u="none" strike="noStrike" kern="1200" baseline="0">
                  <a:solidFill>
                    <a:schemeClr val="tx1">
                      <a:lumMod val="75000"/>
                      <a:lumOff val="25000"/>
                    </a:schemeClr>
                  </a:solidFill>
                  <a:latin typeface="+mn-lt"/>
                  <a:ea typeface="+mn-ea"/>
                  <a:cs typeface="+mn-cs"/>
                </a:defRPr>
              </a:pPr>
              <a:endParaRPr lang="en-US"/>
            </a:p>
          </c:txPr>
          <c:showLegendKey val="0"/>
          <c:showVal val="0"/>
          <c:showCatName val="1"/>
          <c:showSerName val="0"/>
          <c:showPercent val="1"/>
          <c:showBubbleSize val="0"/>
          <c:extLst>
            <c:ext xmlns:c15="http://schemas.microsoft.com/office/drawing/2012/chart" uri="{CE6537A1-D6FC-4f65-9D91-7224C49458BB}">
              <c15:layout>
                <c:manualLayout>
                  <c:w val="0.11329297820823245"/>
                  <c:h val="0.1157171717171717"/>
                </c:manualLayout>
              </c15:layout>
            </c:ext>
          </c:extLst>
        </c:dLbl>
      </c:pivotFmt>
      <c:pivotFmt>
        <c:idx val="14"/>
        <c:spPr>
          <a:solidFill>
            <a:schemeClr val="accent1"/>
          </a:solidFill>
          <a:ln>
            <a:noFill/>
          </a:ln>
          <a:effectLst/>
        </c:spPr>
        <c:dLbl>
          <c:idx val="0"/>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5"/>
        <c:spPr>
          <a:solidFill>
            <a:schemeClr val="accent1"/>
          </a:solidFill>
          <a:ln>
            <a:noFill/>
          </a:ln>
          <a:effectLst/>
        </c:spPr>
        <c:dLbl>
          <c:idx val="0"/>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6"/>
        <c:spPr>
          <a:solidFill>
            <a:schemeClr val="accent1"/>
          </a:solidFill>
          <a:ln>
            <a:noFill/>
          </a:ln>
          <a:effectLst/>
        </c:spPr>
        <c:dLbl>
          <c:idx val="0"/>
          <c:layout>
            <c:manualLayout>
              <c:x val="-0.15012106537530268"/>
              <c:y val="0.15353535353535352"/>
            </c:manualLayout>
          </c:layout>
          <c:spPr>
            <a:noFill/>
            <a:ln>
              <a:noFill/>
            </a:ln>
            <a:effectLst/>
          </c:spPr>
          <c:txPr>
            <a:bodyPr rot="0" spcFirstLastPara="1" vertOverflow="ellipsis" vert="horz" wrap="square" lIns="38100" tIns="19050" rIns="38100" bIns="19050" anchor="ctr" anchorCtr="1">
              <a:spAutoFit/>
            </a:bodyPr>
            <a:lstStyle/>
            <a:p>
              <a:pPr>
                <a:defRPr sz="1050" b="1" i="0" u="none" strike="noStrike" kern="1200" baseline="0">
                  <a:solidFill>
                    <a:schemeClr val="tx1">
                      <a:lumMod val="75000"/>
                      <a:lumOff val="25000"/>
                    </a:schemeClr>
                  </a:solidFill>
                  <a:latin typeface="+mn-lt"/>
                  <a:ea typeface="+mn-ea"/>
                  <a:cs typeface="+mn-cs"/>
                </a:defRPr>
              </a:pPr>
              <a:endParaRPr lang="en-US"/>
            </a:p>
          </c:txPr>
          <c:showLegendKey val="0"/>
          <c:showVal val="0"/>
          <c:showCatName val="1"/>
          <c:showSerName val="0"/>
          <c:showPercent val="1"/>
          <c:showBubbleSize val="0"/>
          <c:extLst>
            <c:ext xmlns:c15="http://schemas.microsoft.com/office/drawing/2012/chart" uri="{CE6537A1-D6FC-4f65-9D91-7224C49458BB}"/>
          </c:extLst>
        </c:dLbl>
      </c:pivotFmt>
      <c:pivotFmt>
        <c:idx val="17"/>
        <c:spPr>
          <a:solidFill>
            <a:schemeClr val="accent1"/>
          </a:solidFill>
          <a:ln>
            <a:noFill/>
          </a:ln>
          <a:effectLst/>
        </c:spPr>
        <c:dLbl>
          <c:idx val="0"/>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8"/>
        <c:spPr>
          <a:solidFill>
            <a:schemeClr val="accent1"/>
          </a:solidFill>
          <a:ln>
            <a:noFill/>
          </a:ln>
          <a:effectLst/>
        </c:spPr>
        <c:dLbl>
          <c:idx val="0"/>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9"/>
        <c:spPr>
          <a:solidFill>
            <a:schemeClr val="accent1"/>
          </a:solidFill>
          <a:ln>
            <a:noFill/>
          </a:ln>
          <a:effectLst/>
        </c:spPr>
        <c:dLbl>
          <c:idx val="0"/>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0"/>
        <c:spPr>
          <a:solidFill>
            <a:schemeClr val="accent1"/>
          </a:solidFill>
          <a:ln>
            <a:noFill/>
          </a:ln>
          <a:effectLst/>
        </c:spPr>
        <c:dLbl>
          <c:idx val="0"/>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1"/>
        <c:spPr>
          <a:solidFill>
            <a:schemeClr val="accent1"/>
          </a:solidFill>
          <a:ln>
            <a:noFill/>
          </a:ln>
          <a:effectLst/>
        </c:spPr>
        <c:dLbl>
          <c:idx val="0"/>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1"/>
          <c:showSerName val="0"/>
          <c:showPercent val="1"/>
          <c:showBubbleSize val="0"/>
          <c:extLst>
            <c:ext xmlns:c15="http://schemas.microsoft.com/office/drawing/2012/chart" uri="{CE6537A1-D6FC-4f65-9D91-7224C49458BB}"/>
          </c:extLst>
        </c:dLbl>
      </c:pivotFmt>
      <c:pivotFmt>
        <c:idx val="23"/>
        <c:spPr>
          <a:solidFill>
            <a:schemeClr val="accent1"/>
          </a:solidFill>
          <a:ln>
            <a:noFill/>
          </a:ln>
          <a:effectLst/>
        </c:spPr>
        <c:dLbl>
          <c:idx val="0"/>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4"/>
        <c:spPr>
          <a:solidFill>
            <a:schemeClr val="accent1"/>
          </a:solidFill>
          <a:ln>
            <a:noFill/>
          </a:ln>
          <a:effectLst/>
        </c:spPr>
        <c:dLbl>
          <c:idx val="0"/>
          <c:layout>
            <c:manualLayout>
              <c:x val="8.9588377723970852E-2"/>
              <c:y val="-0.15353519446432837"/>
            </c:manualLayout>
          </c:layout>
          <c:spPr>
            <a:noFill/>
            <a:ln>
              <a:noFill/>
            </a:ln>
            <a:effectLst/>
          </c:spPr>
          <c:txPr>
            <a:bodyPr rot="0" spcFirstLastPara="1" vertOverflow="ellipsis" vert="horz" wrap="square" lIns="38100" tIns="19050" rIns="38100" bIns="19050" anchor="ctr" anchorCtr="1">
              <a:spAutoFit/>
            </a:bodyPr>
            <a:lstStyle/>
            <a:p>
              <a:pPr>
                <a:defRPr sz="1050" b="1" i="0" u="none" strike="noStrike" kern="1200" baseline="0">
                  <a:solidFill>
                    <a:schemeClr val="tx1">
                      <a:lumMod val="75000"/>
                      <a:lumOff val="25000"/>
                    </a:schemeClr>
                  </a:solidFill>
                  <a:latin typeface="+mn-lt"/>
                  <a:ea typeface="+mn-ea"/>
                  <a:cs typeface="+mn-cs"/>
                </a:defRPr>
              </a:pPr>
              <a:endParaRPr lang="en-US"/>
            </a:p>
          </c:txPr>
          <c:showLegendKey val="0"/>
          <c:showVal val="0"/>
          <c:showCatName val="1"/>
          <c:showSerName val="0"/>
          <c:showPercent val="1"/>
          <c:showBubbleSize val="0"/>
          <c:extLst>
            <c:ext xmlns:c15="http://schemas.microsoft.com/office/drawing/2012/chart" uri="{CE6537A1-D6FC-4f65-9D91-7224C49458BB}">
              <c15:layout>
                <c:manualLayout>
                  <c:w val="0.11329297820823245"/>
                  <c:h val="0.1157171717171717"/>
                </c:manualLayout>
              </c15:layout>
            </c:ext>
          </c:extLst>
        </c:dLbl>
      </c:pivotFmt>
      <c:pivotFmt>
        <c:idx val="25"/>
        <c:spPr>
          <a:solidFill>
            <a:schemeClr val="accent1"/>
          </a:solidFill>
          <a:ln>
            <a:noFill/>
          </a:ln>
          <a:effectLst/>
        </c:spPr>
        <c:dLbl>
          <c:idx val="0"/>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6"/>
        <c:spPr>
          <a:solidFill>
            <a:schemeClr val="accent1"/>
          </a:solidFill>
          <a:ln>
            <a:noFill/>
          </a:ln>
          <a:effectLst/>
        </c:spPr>
        <c:dLbl>
          <c:idx val="0"/>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7"/>
        <c:spPr>
          <a:solidFill>
            <a:schemeClr val="accent1"/>
          </a:solidFill>
          <a:ln>
            <a:noFill/>
          </a:ln>
          <a:effectLst/>
        </c:spPr>
        <c:dLbl>
          <c:idx val="0"/>
          <c:layout>
            <c:manualLayout>
              <c:x val="-0.15012106537530268"/>
              <c:y val="0.15353535353535352"/>
            </c:manualLayout>
          </c:layout>
          <c:spPr>
            <a:noFill/>
            <a:ln>
              <a:noFill/>
            </a:ln>
            <a:effectLst/>
          </c:spPr>
          <c:txPr>
            <a:bodyPr rot="0" spcFirstLastPara="1" vertOverflow="ellipsis" vert="horz" wrap="square" lIns="38100" tIns="19050" rIns="38100" bIns="19050" anchor="ctr" anchorCtr="1">
              <a:spAutoFit/>
            </a:bodyPr>
            <a:lstStyle/>
            <a:p>
              <a:pPr>
                <a:defRPr sz="1050" b="1" i="0" u="none" strike="noStrike" kern="1200" baseline="0">
                  <a:solidFill>
                    <a:schemeClr val="tx1">
                      <a:lumMod val="75000"/>
                      <a:lumOff val="25000"/>
                    </a:schemeClr>
                  </a:solidFill>
                  <a:latin typeface="+mn-lt"/>
                  <a:ea typeface="+mn-ea"/>
                  <a:cs typeface="+mn-cs"/>
                </a:defRPr>
              </a:pPr>
              <a:endParaRPr lang="en-US"/>
            </a:p>
          </c:txPr>
          <c:showLegendKey val="0"/>
          <c:showVal val="0"/>
          <c:showCatName val="1"/>
          <c:showSerName val="0"/>
          <c:showPercent val="1"/>
          <c:showBubbleSize val="0"/>
          <c:extLst>
            <c:ext xmlns:c15="http://schemas.microsoft.com/office/drawing/2012/chart" uri="{CE6537A1-D6FC-4f65-9D91-7224C49458BB}"/>
          </c:extLst>
        </c:dLbl>
      </c:pivotFmt>
      <c:pivotFmt>
        <c:idx val="28"/>
        <c:spPr>
          <a:solidFill>
            <a:schemeClr val="accent1"/>
          </a:solidFill>
          <a:ln>
            <a:noFill/>
          </a:ln>
          <a:effectLst/>
        </c:spPr>
        <c:dLbl>
          <c:idx val="0"/>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9"/>
        <c:spPr>
          <a:solidFill>
            <a:schemeClr val="accent1"/>
          </a:solidFill>
          <a:ln>
            <a:noFill/>
          </a:ln>
          <a:effectLst/>
        </c:spPr>
        <c:dLbl>
          <c:idx val="0"/>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0"/>
        <c:spPr>
          <a:solidFill>
            <a:schemeClr val="accent1"/>
          </a:solidFill>
          <a:ln>
            <a:noFill/>
          </a:ln>
          <a:effectLst/>
        </c:spPr>
        <c:dLbl>
          <c:idx val="0"/>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1"/>
        <c:spPr>
          <a:solidFill>
            <a:schemeClr val="accent1"/>
          </a:solidFill>
          <a:ln>
            <a:noFill/>
          </a:ln>
          <a:effectLst/>
        </c:spPr>
        <c:dLbl>
          <c:idx val="0"/>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2"/>
        <c:spPr>
          <a:solidFill>
            <a:schemeClr val="accent1"/>
          </a:solidFill>
          <a:ln>
            <a:noFill/>
          </a:ln>
          <a:effectLst/>
        </c:spPr>
        <c:dLbl>
          <c:idx val="0"/>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doughnutChart>
        <c:varyColors val="1"/>
        <c:ser>
          <c:idx val="0"/>
          <c:order val="0"/>
          <c:tx>
            <c:strRef>
              <c:f>'Top Causes of Death'!$B$3</c:f>
              <c:strCache>
                <c:ptCount val="1"/>
                <c:pt idx="0">
                  <c:v>Total</c:v>
                </c:pt>
              </c:strCache>
            </c:strRef>
          </c:tx>
          <c:dPt>
            <c:idx val="0"/>
            <c:bubble3D val="0"/>
            <c:spPr>
              <a:solidFill>
                <a:schemeClr val="accent1"/>
              </a:solidFill>
              <a:ln>
                <a:noFill/>
              </a:ln>
              <a:effectLst/>
            </c:spPr>
            <c:extLst>
              <c:ext xmlns:c16="http://schemas.microsoft.com/office/drawing/2014/chart" uri="{C3380CC4-5D6E-409C-BE32-E72D297353CC}">
                <c16:uniqueId val="{00000001-9AD5-604B-9BE6-FF730C8ABD1D}"/>
              </c:ext>
            </c:extLst>
          </c:dPt>
          <c:dPt>
            <c:idx val="1"/>
            <c:bubble3D val="0"/>
            <c:spPr>
              <a:solidFill>
                <a:schemeClr val="accent2"/>
              </a:solidFill>
              <a:ln>
                <a:noFill/>
              </a:ln>
              <a:effectLst/>
            </c:spPr>
            <c:extLst>
              <c:ext xmlns:c16="http://schemas.microsoft.com/office/drawing/2014/chart" uri="{C3380CC4-5D6E-409C-BE32-E72D297353CC}">
                <c16:uniqueId val="{00000003-9AD5-604B-9BE6-FF730C8ABD1D}"/>
              </c:ext>
            </c:extLst>
          </c:dPt>
          <c:dPt>
            <c:idx val="2"/>
            <c:bubble3D val="0"/>
            <c:spPr>
              <a:solidFill>
                <a:schemeClr val="accent3"/>
              </a:solidFill>
              <a:ln>
                <a:noFill/>
              </a:ln>
              <a:effectLst/>
            </c:spPr>
            <c:extLst>
              <c:ext xmlns:c16="http://schemas.microsoft.com/office/drawing/2014/chart" uri="{C3380CC4-5D6E-409C-BE32-E72D297353CC}">
                <c16:uniqueId val="{00000005-9AD5-604B-9BE6-FF730C8ABD1D}"/>
              </c:ext>
            </c:extLst>
          </c:dPt>
          <c:dPt>
            <c:idx val="3"/>
            <c:bubble3D val="0"/>
            <c:spPr>
              <a:solidFill>
                <a:schemeClr val="accent4"/>
              </a:solidFill>
              <a:ln>
                <a:noFill/>
              </a:ln>
              <a:effectLst/>
            </c:spPr>
            <c:extLst>
              <c:ext xmlns:c16="http://schemas.microsoft.com/office/drawing/2014/chart" uri="{C3380CC4-5D6E-409C-BE32-E72D297353CC}">
                <c16:uniqueId val="{00000007-9AD5-604B-9BE6-FF730C8ABD1D}"/>
              </c:ext>
            </c:extLst>
          </c:dPt>
          <c:dPt>
            <c:idx val="4"/>
            <c:bubble3D val="0"/>
            <c:spPr>
              <a:solidFill>
                <a:schemeClr val="accent5"/>
              </a:solidFill>
              <a:ln>
                <a:noFill/>
              </a:ln>
              <a:effectLst/>
            </c:spPr>
            <c:extLst>
              <c:ext xmlns:c16="http://schemas.microsoft.com/office/drawing/2014/chart" uri="{C3380CC4-5D6E-409C-BE32-E72D297353CC}">
                <c16:uniqueId val="{00000009-9AD5-604B-9BE6-FF730C8ABD1D}"/>
              </c:ext>
            </c:extLst>
          </c:dPt>
          <c:dPt>
            <c:idx val="5"/>
            <c:bubble3D val="0"/>
            <c:spPr>
              <a:solidFill>
                <a:schemeClr val="accent6"/>
              </a:solidFill>
              <a:ln>
                <a:noFill/>
              </a:ln>
              <a:effectLst/>
            </c:spPr>
            <c:extLst>
              <c:ext xmlns:c16="http://schemas.microsoft.com/office/drawing/2014/chart" uri="{C3380CC4-5D6E-409C-BE32-E72D297353CC}">
                <c16:uniqueId val="{0000000B-9AD5-604B-9BE6-FF730C8ABD1D}"/>
              </c:ext>
            </c:extLst>
          </c:dPt>
          <c:dPt>
            <c:idx val="6"/>
            <c:bubble3D val="0"/>
            <c:spPr>
              <a:solidFill>
                <a:schemeClr val="accent1">
                  <a:lumMod val="60000"/>
                </a:schemeClr>
              </a:solidFill>
              <a:ln>
                <a:noFill/>
              </a:ln>
              <a:effectLst/>
            </c:spPr>
            <c:extLst>
              <c:ext xmlns:c16="http://schemas.microsoft.com/office/drawing/2014/chart" uri="{C3380CC4-5D6E-409C-BE32-E72D297353CC}">
                <c16:uniqueId val="{0000000D-9AD5-604B-9BE6-FF730C8ABD1D}"/>
              </c:ext>
            </c:extLst>
          </c:dPt>
          <c:dPt>
            <c:idx val="7"/>
            <c:bubble3D val="0"/>
            <c:spPr>
              <a:solidFill>
                <a:schemeClr val="accent2">
                  <a:lumMod val="60000"/>
                </a:schemeClr>
              </a:solidFill>
              <a:ln>
                <a:noFill/>
              </a:ln>
              <a:effectLst/>
            </c:spPr>
            <c:extLst>
              <c:ext xmlns:c16="http://schemas.microsoft.com/office/drawing/2014/chart" uri="{C3380CC4-5D6E-409C-BE32-E72D297353CC}">
                <c16:uniqueId val="{0000000F-9AD5-604B-9BE6-FF730C8ABD1D}"/>
              </c:ext>
            </c:extLst>
          </c:dPt>
          <c:dPt>
            <c:idx val="8"/>
            <c:bubble3D val="0"/>
            <c:spPr>
              <a:solidFill>
                <a:schemeClr val="accent3">
                  <a:lumMod val="60000"/>
                </a:schemeClr>
              </a:solidFill>
              <a:ln>
                <a:noFill/>
              </a:ln>
              <a:effectLst/>
            </c:spPr>
            <c:extLst>
              <c:ext xmlns:c16="http://schemas.microsoft.com/office/drawing/2014/chart" uri="{C3380CC4-5D6E-409C-BE32-E72D297353CC}">
                <c16:uniqueId val="{00000011-9AD5-604B-9BE6-FF730C8ABD1D}"/>
              </c:ext>
            </c:extLst>
          </c:dPt>
          <c:dPt>
            <c:idx val="9"/>
            <c:bubble3D val="0"/>
            <c:spPr>
              <a:solidFill>
                <a:schemeClr val="accent4">
                  <a:lumMod val="60000"/>
                </a:schemeClr>
              </a:solidFill>
              <a:ln>
                <a:noFill/>
              </a:ln>
              <a:effectLst/>
            </c:spPr>
            <c:extLst>
              <c:ext xmlns:c16="http://schemas.microsoft.com/office/drawing/2014/chart" uri="{C3380CC4-5D6E-409C-BE32-E72D297353CC}">
                <c16:uniqueId val="{00000013-9AD5-604B-9BE6-FF730C8ABD1D}"/>
              </c:ext>
            </c:extLst>
          </c:dPt>
          <c:dLbls>
            <c:dLbl>
              <c:idx val="0"/>
              <c:delete val="1"/>
              <c:extLst>
                <c:ext xmlns:c15="http://schemas.microsoft.com/office/drawing/2012/chart" uri="{CE6537A1-D6FC-4f65-9D91-7224C49458BB}"/>
                <c:ext xmlns:c16="http://schemas.microsoft.com/office/drawing/2014/chart" uri="{C3380CC4-5D6E-409C-BE32-E72D297353CC}">
                  <c16:uniqueId val="{00000001-9AD5-604B-9BE6-FF730C8ABD1D}"/>
                </c:ext>
              </c:extLst>
            </c:dLbl>
            <c:dLbl>
              <c:idx val="1"/>
              <c:layout>
                <c:manualLayout>
                  <c:x val="0.10247422903563029"/>
                  <c:y val="-0.18944991596337646"/>
                </c:manualLayout>
              </c:layout>
              <c:showLegendKey val="0"/>
              <c:showVal val="0"/>
              <c:showCatName val="1"/>
              <c:showSerName val="0"/>
              <c:showPercent val="1"/>
              <c:showBubbleSize val="0"/>
              <c:extLst>
                <c:ext xmlns:c15="http://schemas.microsoft.com/office/drawing/2012/chart" uri="{CE6537A1-D6FC-4f65-9D91-7224C49458BB}">
                  <c15:layout>
                    <c:manualLayout>
                      <c:w val="0.11329297820823245"/>
                      <c:h val="0.1157171717171717"/>
                    </c:manualLayout>
                  </c15:layout>
                </c:ext>
                <c:ext xmlns:c16="http://schemas.microsoft.com/office/drawing/2014/chart" uri="{C3380CC4-5D6E-409C-BE32-E72D297353CC}">
                  <c16:uniqueId val="{00000003-9AD5-604B-9BE6-FF730C8ABD1D}"/>
                </c:ext>
              </c:extLst>
            </c:dLbl>
            <c:dLbl>
              <c:idx val="2"/>
              <c:delete val="1"/>
              <c:extLst>
                <c:ext xmlns:c15="http://schemas.microsoft.com/office/drawing/2012/chart" uri="{CE6537A1-D6FC-4f65-9D91-7224C49458BB}"/>
                <c:ext xmlns:c16="http://schemas.microsoft.com/office/drawing/2014/chart" uri="{C3380CC4-5D6E-409C-BE32-E72D297353CC}">
                  <c16:uniqueId val="{00000005-9AD5-604B-9BE6-FF730C8ABD1D}"/>
                </c:ext>
              </c:extLst>
            </c:dLbl>
            <c:dLbl>
              <c:idx val="3"/>
              <c:delete val="1"/>
              <c:extLst>
                <c:ext xmlns:c15="http://schemas.microsoft.com/office/drawing/2012/chart" uri="{CE6537A1-D6FC-4f65-9D91-7224C49458BB}"/>
                <c:ext xmlns:c16="http://schemas.microsoft.com/office/drawing/2014/chart" uri="{C3380CC4-5D6E-409C-BE32-E72D297353CC}">
                  <c16:uniqueId val="{00000007-9AD5-604B-9BE6-FF730C8ABD1D}"/>
                </c:ext>
              </c:extLst>
            </c:dLbl>
            <c:dLbl>
              <c:idx val="4"/>
              <c:layout>
                <c:manualLayout>
                  <c:x val="-0.15012106537530268"/>
                  <c:y val="0.15353535353535352"/>
                </c:manualLayout>
              </c:layou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9-9AD5-604B-9BE6-FF730C8ABD1D}"/>
                </c:ext>
              </c:extLst>
            </c:dLbl>
            <c:dLbl>
              <c:idx val="5"/>
              <c:delete val="1"/>
              <c:extLst>
                <c:ext xmlns:c15="http://schemas.microsoft.com/office/drawing/2012/chart" uri="{CE6537A1-D6FC-4f65-9D91-7224C49458BB}"/>
                <c:ext xmlns:c16="http://schemas.microsoft.com/office/drawing/2014/chart" uri="{C3380CC4-5D6E-409C-BE32-E72D297353CC}">
                  <c16:uniqueId val="{0000000B-9AD5-604B-9BE6-FF730C8ABD1D}"/>
                </c:ext>
              </c:extLst>
            </c:dLbl>
            <c:dLbl>
              <c:idx val="6"/>
              <c:delete val="1"/>
              <c:extLst>
                <c:ext xmlns:c15="http://schemas.microsoft.com/office/drawing/2012/chart" uri="{CE6537A1-D6FC-4f65-9D91-7224C49458BB}"/>
                <c:ext xmlns:c16="http://schemas.microsoft.com/office/drawing/2014/chart" uri="{C3380CC4-5D6E-409C-BE32-E72D297353CC}">
                  <c16:uniqueId val="{0000000D-9AD5-604B-9BE6-FF730C8ABD1D}"/>
                </c:ext>
              </c:extLst>
            </c:dLbl>
            <c:dLbl>
              <c:idx val="7"/>
              <c:delete val="1"/>
              <c:extLst>
                <c:ext xmlns:c15="http://schemas.microsoft.com/office/drawing/2012/chart" uri="{CE6537A1-D6FC-4f65-9D91-7224C49458BB}"/>
                <c:ext xmlns:c16="http://schemas.microsoft.com/office/drawing/2014/chart" uri="{C3380CC4-5D6E-409C-BE32-E72D297353CC}">
                  <c16:uniqueId val="{0000000F-9AD5-604B-9BE6-FF730C8ABD1D}"/>
                </c:ext>
              </c:extLst>
            </c:dLbl>
            <c:dLbl>
              <c:idx val="8"/>
              <c:delete val="1"/>
              <c:extLst>
                <c:ext xmlns:c15="http://schemas.microsoft.com/office/drawing/2012/chart" uri="{CE6537A1-D6FC-4f65-9D91-7224C49458BB}"/>
                <c:ext xmlns:c16="http://schemas.microsoft.com/office/drawing/2014/chart" uri="{C3380CC4-5D6E-409C-BE32-E72D297353CC}">
                  <c16:uniqueId val="{00000011-9AD5-604B-9BE6-FF730C8ABD1D}"/>
                </c:ext>
              </c:extLst>
            </c:dLbl>
            <c:dLbl>
              <c:idx val="9"/>
              <c:delete val="1"/>
              <c:extLst>
                <c:ext xmlns:c15="http://schemas.microsoft.com/office/drawing/2012/chart" uri="{CE6537A1-D6FC-4f65-9D91-7224C49458BB}"/>
                <c:ext xmlns:c16="http://schemas.microsoft.com/office/drawing/2014/chart" uri="{C3380CC4-5D6E-409C-BE32-E72D297353CC}">
                  <c16:uniqueId val="{00000013-9AD5-604B-9BE6-FF730C8ABD1D}"/>
                </c:ext>
              </c:extLst>
            </c:dLbl>
            <c:spPr>
              <a:noFill/>
              <a:ln>
                <a:noFill/>
              </a:ln>
              <a:effectLst/>
            </c:spPr>
            <c:txPr>
              <a:bodyPr rot="0" spcFirstLastPara="1" vertOverflow="ellipsis" vert="horz" wrap="square" anchor="ctr" anchorCtr="1"/>
              <a:lstStyle/>
              <a:p>
                <a:pPr>
                  <a:defRPr sz="105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'Top Causes of Death'!$A$4:$A$14</c:f>
              <c:strCache>
                <c:ptCount val="10"/>
                <c:pt idx="0">
                  <c:v>Alzheimer's disease</c:v>
                </c:pt>
                <c:pt idx="1">
                  <c:v>Cancer</c:v>
                </c:pt>
                <c:pt idx="2">
                  <c:v>CLRD</c:v>
                </c:pt>
                <c:pt idx="3">
                  <c:v>Diabetes</c:v>
                </c:pt>
                <c:pt idx="4">
                  <c:v>Heart disease</c:v>
                </c:pt>
                <c:pt idx="5">
                  <c:v>Influenza and pneumonia</c:v>
                </c:pt>
                <c:pt idx="6">
                  <c:v>Kidney disease</c:v>
                </c:pt>
                <c:pt idx="7">
                  <c:v>Stroke</c:v>
                </c:pt>
                <c:pt idx="8">
                  <c:v>Suicide</c:v>
                </c:pt>
                <c:pt idx="9">
                  <c:v>Unintentional injuries</c:v>
                </c:pt>
              </c:strCache>
            </c:strRef>
          </c:cat>
          <c:val>
            <c:numRef>
              <c:f>'Top Causes of Death'!$B$4:$B$14</c:f>
              <c:numCache>
                <c:formatCode>General</c:formatCode>
                <c:ptCount val="10"/>
                <c:pt idx="0">
                  <c:v>1373412</c:v>
                </c:pt>
                <c:pt idx="1">
                  <c:v>10244536</c:v>
                </c:pt>
                <c:pt idx="2">
                  <c:v>2434726</c:v>
                </c:pt>
                <c:pt idx="3">
                  <c:v>1316379</c:v>
                </c:pt>
                <c:pt idx="4">
                  <c:v>11575183</c:v>
                </c:pt>
                <c:pt idx="5">
                  <c:v>1038969</c:v>
                </c:pt>
                <c:pt idx="6">
                  <c:v>807980</c:v>
                </c:pt>
                <c:pt idx="7">
                  <c:v>2580140</c:v>
                </c:pt>
                <c:pt idx="8">
                  <c:v>649843</c:v>
                </c:pt>
                <c:pt idx="9">
                  <c:v>2177884</c:v>
                </c:pt>
              </c:numCache>
            </c:numRef>
          </c:val>
          <c:extLst>
            <c:ext xmlns:c16="http://schemas.microsoft.com/office/drawing/2014/chart" uri="{C3380CC4-5D6E-409C-BE32-E72D297353CC}">
              <c16:uniqueId val="{00000014-9AD5-604B-9BE6-FF730C8ABD1D}"/>
            </c:ext>
          </c:extLst>
        </c:ser>
        <c:dLbls>
          <c:showLegendKey val="0"/>
          <c:showVal val="1"/>
          <c:showCatName val="0"/>
          <c:showSerName val="0"/>
          <c:showPercent val="0"/>
          <c:showBubbleSize val="0"/>
          <c:showLeaderLines val="1"/>
        </c:dLbls>
        <c:firstSliceAng val="0"/>
        <c:holeSize val="50"/>
      </c:doughnutChart>
      <c:spPr>
        <a:noFill/>
        <a:ln>
          <a:noFill/>
        </a:ln>
        <a:effectLst/>
      </c:spPr>
    </c:plotArea>
    <c:legend>
      <c:legendPos val="r"/>
      <c:overlay val="0"/>
      <c:spPr>
        <a:noFill/>
        <a:ln>
          <a:noFill/>
        </a:ln>
        <a:effectLst/>
      </c:spPr>
      <c:txPr>
        <a:bodyPr rot="0" spcFirstLastPara="1" vertOverflow="ellipsis" vert="horz" wrap="square" anchor="ctr" anchorCtr="1"/>
        <a:lstStyle/>
        <a:p>
          <a:pPr>
            <a:defRPr sz="105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50"/>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[data.xlsx]HD Over Time!PivotTable4</c:name>
    <c:fmtId val="4"/>
  </c:pivotSource>
  <c:chart>
    <c:autoTitleDeleted val="1"/>
    <c:pivotFmts>
      <c:pivotFmt>
        <c:idx val="0"/>
        <c:spPr>
          <a:gradFill rotWithShape="1">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a:ln w="22225" cap="rnd" cmpd="sng" algn="ctr">
            <a:solidFill>
              <a:schemeClr val="accent1"/>
            </a:solidFill>
            <a:round/>
          </a:ln>
          <a:effectLst/>
        </c:spPr>
        <c:marker>
          <c:symbol val="circle"/>
          <c:size val="4"/>
          <c:spPr>
            <a:solidFill>
              <a:schemeClr val="accent1"/>
            </a:solidFill>
            <a:ln w="9525" cap="flat" cmpd="sng" algn="ctr">
              <a:solidFill>
                <a:schemeClr val="accent1"/>
              </a:solidFill>
              <a:round/>
            </a:ln>
            <a:effectLst/>
          </c:spPr>
        </c:marker>
      </c:pivotFmt>
      <c:pivotFmt>
        <c:idx val="1"/>
        <c:spPr>
          <a:gradFill rotWithShape="1">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a:ln w="22225" cap="rnd" cmpd="sng" algn="ctr">
            <a:solidFill>
              <a:schemeClr val="accent1"/>
            </a:solidFill>
            <a:round/>
          </a:ln>
          <a:effectLst/>
        </c:spPr>
        <c:marker>
          <c:symbol val="circle"/>
          <c:size val="4"/>
          <c:spPr>
            <a:solidFill>
              <a:schemeClr val="accent1"/>
            </a:solidFill>
            <a:ln w="9525" cap="flat" cmpd="sng" algn="ctr">
              <a:solidFill>
                <a:schemeClr val="accent1"/>
              </a:solidFill>
              <a:round/>
            </a:ln>
            <a:effectLst/>
          </c:spPr>
        </c:marker>
      </c:pivotFmt>
      <c:pivotFmt>
        <c:idx val="2"/>
        <c:spPr>
          <a:gradFill rotWithShape="1">
            <a:gsLst>
              <a:gs pos="0">
                <a:schemeClr val="accent1">
                  <a:tint val="68000"/>
                  <a:alpha val="90000"/>
                  <a:lumMod val="100000"/>
                </a:schemeClr>
              </a:gs>
              <a:gs pos="100000">
                <a:schemeClr val="accent1">
                  <a:tint val="90000"/>
                  <a:lumMod val="95000"/>
                </a:schemeClr>
              </a:gs>
            </a:gsLst>
            <a:lin ang="5400000" scaled="1"/>
          </a:gradFill>
          <a:ln w="22225" cap="rnd" cmpd="sng" algn="ctr">
            <a:solidFill>
              <a:schemeClr val="accent1"/>
            </a:solidFill>
            <a:round/>
          </a:ln>
          <a:effectLst/>
        </c:spPr>
        <c:marker>
          <c:symbol val="circle"/>
          <c:size val="4"/>
          <c:spPr>
            <a:solidFill>
              <a:schemeClr val="accent1"/>
            </a:solidFill>
            <a:ln w="9525" cap="flat" cmpd="sng" algn="ctr">
              <a:solidFill>
                <a:schemeClr val="accent1"/>
              </a:solidFill>
              <a:round/>
            </a:ln>
            <a:effectLst/>
          </c:spPr>
        </c:marker>
      </c:pivotFmt>
    </c:pivotFmts>
    <c:plotArea>
      <c:layout/>
      <c:lineChart>
        <c:grouping val="standard"/>
        <c:varyColors val="0"/>
        <c:ser>
          <c:idx val="0"/>
          <c:order val="0"/>
          <c:tx>
            <c:strRef>
              <c:f>'HD Over Time'!$B$3:$B$4</c:f>
              <c:strCache>
                <c:ptCount val="1"/>
                <c:pt idx="0">
                  <c:v>Heart disease</c:v>
                </c:pt>
              </c:strCache>
            </c:strRef>
          </c:tx>
          <c:spPr>
            <a:ln w="22225" cap="rnd" cmpd="sng" algn="ctr">
              <a:noFill/>
              <a:round/>
            </a:ln>
            <a:effectLst/>
          </c:spPr>
          <c:marker>
            <c:symbol val="circle"/>
            <c:size val="4"/>
            <c:spPr>
              <a:noFill/>
              <a:ln w="9525" cap="flat" cmpd="sng" algn="ctr">
                <a:noFill/>
                <a:round/>
              </a:ln>
              <a:effectLst/>
            </c:spPr>
          </c:marker>
          <c:cat>
            <c:strRef>
              <c:f>'HD Over Time'!$A$5:$A$22</c:f>
              <c:strCache>
                <c:ptCount val="18"/>
                <c:pt idx="0">
                  <c:v>1999</c:v>
                </c:pt>
                <c:pt idx="1">
                  <c:v>2000</c:v>
                </c:pt>
                <c:pt idx="2">
                  <c:v>2001</c:v>
                </c:pt>
                <c:pt idx="3">
                  <c:v>2002</c:v>
                </c:pt>
                <c:pt idx="4">
                  <c:v>2003</c:v>
                </c:pt>
                <c:pt idx="5">
                  <c:v>2004</c:v>
                </c:pt>
                <c:pt idx="6">
                  <c:v>2005</c:v>
                </c:pt>
                <c:pt idx="7">
                  <c:v>2006</c:v>
                </c:pt>
                <c:pt idx="8">
                  <c:v>2007</c:v>
                </c:pt>
                <c:pt idx="9">
                  <c:v>2008</c:v>
                </c:pt>
                <c:pt idx="10">
                  <c:v>2009</c:v>
                </c:pt>
                <c:pt idx="11">
                  <c:v>2010</c:v>
                </c:pt>
                <c:pt idx="12">
                  <c:v>2011</c:v>
                </c:pt>
                <c:pt idx="13">
                  <c:v>2012</c:v>
                </c:pt>
                <c:pt idx="14">
                  <c:v>2013</c:v>
                </c:pt>
                <c:pt idx="15">
                  <c:v>2014</c:v>
                </c:pt>
                <c:pt idx="16">
                  <c:v>2015</c:v>
                </c:pt>
                <c:pt idx="17">
                  <c:v>2016</c:v>
                </c:pt>
              </c:strCache>
            </c:strRef>
          </c:cat>
          <c:val>
            <c:numRef>
              <c:f>'HD Over Time'!$B$5:$B$22</c:f>
              <c:numCache>
                <c:formatCode>0.0000%</c:formatCode>
                <c:ptCount val="18"/>
                <c:pt idx="0">
                  <c:v>2.5453720159126819E-3</c:v>
                </c:pt>
                <c:pt idx="1">
                  <c:v>2.486378715799611E-3</c:v>
                </c:pt>
                <c:pt idx="2">
                  <c:v>2.4284762908595423E-3</c:v>
                </c:pt>
                <c:pt idx="3">
                  <c:v>2.3936373711176493E-3</c:v>
                </c:pt>
                <c:pt idx="4">
                  <c:v>2.3396524023718019E-3</c:v>
                </c:pt>
                <c:pt idx="5">
                  <c:v>2.2077005152197453E-3</c:v>
                </c:pt>
                <c:pt idx="6">
                  <c:v>2.1917552719749604E-3</c:v>
                </c:pt>
                <c:pt idx="7">
                  <c:v>2.1108945130631595E-3</c:v>
                </c:pt>
                <c:pt idx="8">
                  <c:v>2.045533883392407E-3</c:v>
                </c:pt>
                <c:pt idx="9">
                  <c:v>2.0327772792547742E-3</c:v>
                </c:pt>
                <c:pt idx="10">
                  <c:v>1.9635522767722838E-3</c:v>
                </c:pt>
                <c:pt idx="11">
                  <c:v>1.9423683082241819E-3</c:v>
                </c:pt>
                <c:pt idx="12">
                  <c:v>1.923218802053845E-3</c:v>
                </c:pt>
                <c:pt idx="13">
                  <c:v>1.9303835252729533E-3</c:v>
                </c:pt>
                <c:pt idx="14">
                  <c:v>1.952063477672909E-3</c:v>
                </c:pt>
                <c:pt idx="15">
                  <c:v>1.9595467112615735E-3</c:v>
                </c:pt>
                <c:pt idx="16">
                  <c:v>2.0013400324021225E-3</c:v>
                </c:pt>
                <c:pt idx="17">
                  <c:v>2.0003260419765891E-3</c:v>
                </c:pt>
              </c:numCache>
            </c:numRef>
          </c:val>
          <c:smooth val="0"/>
          <c:extLst>
            <c:ext xmlns:c16="http://schemas.microsoft.com/office/drawing/2014/chart" uri="{C3380CC4-5D6E-409C-BE32-E72D297353CC}">
              <c16:uniqueId val="{00000000-EBE8-9D46-ADD6-DB0A01695BFE}"/>
            </c:ext>
          </c:extLst>
        </c:ser>
        <c:dLbls>
          <c:showLegendKey val="0"/>
          <c:showVal val="0"/>
          <c:showCatName val="0"/>
          <c:showSerName val="0"/>
          <c:showPercent val="0"/>
          <c:showBubbleSize val="0"/>
        </c:dLbls>
        <c:dropLines>
          <c:spPr>
            <a:ln w="9525" cap="flat" cmpd="sng" algn="ctr">
              <a:solidFill>
                <a:schemeClr val="dk1">
                  <a:lumMod val="35000"/>
                  <a:lumOff val="65000"/>
                  <a:alpha val="33000"/>
                </a:schemeClr>
              </a:solidFill>
              <a:round/>
            </a:ln>
            <a:effectLst/>
          </c:spPr>
        </c:dropLines>
        <c:marker val="1"/>
        <c:smooth val="0"/>
        <c:axId val="593004047"/>
        <c:axId val="592869983"/>
      </c:lineChart>
      <c:catAx>
        <c:axId val="593004047"/>
        <c:scaling>
          <c:orientation val="minMax"/>
        </c:scaling>
        <c:delete val="0"/>
        <c:axPos val="b"/>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900" b="0" i="0" u="none" strike="noStrike" kern="1200" spc="20" baseline="0">
                <a:solidFill>
                  <a:schemeClr val="dk1">
                    <a:lumMod val="65000"/>
                    <a:lumOff val="35000"/>
                  </a:schemeClr>
                </a:solidFill>
                <a:latin typeface="+mn-lt"/>
                <a:ea typeface="+mn-ea"/>
                <a:cs typeface="+mn-cs"/>
              </a:defRPr>
            </a:pPr>
            <a:endParaRPr lang="en-US"/>
          </a:p>
        </c:txPr>
        <c:crossAx val="592869983"/>
        <c:crosses val="autoZero"/>
        <c:auto val="1"/>
        <c:lblAlgn val="ctr"/>
        <c:lblOffset val="100"/>
        <c:noMultiLvlLbl val="0"/>
      </c:catAx>
      <c:valAx>
        <c:axId val="592869983"/>
        <c:scaling>
          <c:orientation val="minMax"/>
          <c:max val="3.0000000000000009E-3"/>
          <c:min val="1.5000000000000005E-3"/>
        </c:scaling>
        <c:delete val="0"/>
        <c:axPos val="l"/>
        <c:numFmt formatCode="0.0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spc="20" baseline="0">
                <a:solidFill>
                  <a:schemeClr val="dk1">
                    <a:lumMod val="65000"/>
                    <a:lumOff val="35000"/>
                  </a:schemeClr>
                </a:solidFill>
                <a:latin typeface="+mn-lt"/>
                <a:ea typeface="+mn-ea"/>
                <a:cs typeface="+mn-cs"/>
              </a:defRPr>
            </a:pPr>
            <a:endParaRPr lang="en-US"/>
          </a:p>
        </c:txPr>
        <c:crossAx val="593004047"/>
        <c:crosses val="autoZero"/>
        <c:crossBetween val="between"/>
        <c:majorUnit val="5.0000000000000012E-4"/>
      </c:valAx>
      <c:spPr>
        <a:gradFill>
          <a:gsLst>
            <a:gs pos="100000">
              <a:schemeClr val="lt1">
                <a:lumMod val="95000"/>
              </a:schemeClr>
            </a:gs>
            <a:gs pos="0">
              <a:schemeClr val="lt1"/>
            </a:gs>
          </a:gsLst>
          <a:lin ang="5400000" scaled="0"/>
        </a:grad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Visible val="1"/>
      </c14:pivotOptions>
    </c:ext>
    <c:ext xmlns:c16="http://schemas.microsoft.com/office/drawing/2014/chart" uri="{E28EC0CA-F0BB-4C9C-879D-F8772B89E7AC}">
      <c16:pivotOptions16>
        <c16:showExpandCollapseFieldButtons val="1"/>
      </c16:pivotOptions16>
    </c:ext>
  </c:extLst>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[data.xlsx]HD Over Time!PivotTable4</c:name>
    <c:fmtId val="4"/>
  </c:pivotSource>
  <c:chart>
    <c:autoTitleDeleted val="1"/>
    <c:pivotFmts>
      <c:pivotFmt>
        <c:idx val="0"/>
        <c:spPr>
          <a:gradFill rotWithShape="1">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a:ln w="22225" cap="rnd" cmpd="sng" algn="ctr">
            <a:solidFill>
              <a:schemeClr val="accent1"/>
            </a:solidFill>
            <a:round/>
          </a:ln>
          <a:effectLst/>
        </c:spPr>
        <c:marker>
          <c:symbol val="circle"/>
          <c:size val="4"/>
          <c:spPr>
            <a:solidFill>
              <a:schemeClr val="accent1"/>
            </a:solidFill>
            <a:ln w="9525" cap="flat" cmpd="sng" algn="ctr">
              <a:solidFill>
                <a:schemeClr val="accent1"/>
              </a:solidFill>
              <a:round/>
            </a:ln>
            <a:effectLst/>
          </c:spPr>
        </c:marker>
      </c:pivotFmt>
      <c:pivotFmt>
        <c:idx val="1"/>
        <c:spPr>
          <a:gradFill rotWithShape="1">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a:ln w="22225" cap="rnd" cmpd="sng" algn="ctr">
            <a:solidFill>
              <a:schemeClr val="accent1"/>
            </a:solidFill>
            <a:round/>
          </a:ln>
          <a:effectLst/>
        </c:spPr>
        <c:marker>
          <c:symbol val="circle"/>
          <c:size val="4"/>
          <c:spPr>
            <a:solidFill>
              <a:schemeClr val="accent1"/>
            </a:solidFill>
            <a:ln w="9525" cap="flat" cmpd="sng" algn="ctr">
              <a:solidFill>
                <a:schemeClr val="accent1"/>
              </a:solidFill>
              <a:round/>
            </a:ln>
            <a:effectLst/>
          </c:spPr>
        </c:marker>
      </c:pivotFmt>
      <c:pivotFmt>
        <c:idx val="2"/>
        <c:spPr>
          <a:gradFill rotWithShape="1">
            <a:gsLst>
              <a:gs pos="0">
                <a:schemeClr val="accent1">
                  <a:tint val="68000"/>
                  <a:alpha val="90000"/>
                  <a:lumMod val="100000"/>
                </a:schemeClr>
              </a:gs>
              <a:gs pos="100000">
                <a:schemeClr val="accent1">
                  <a:tint val="90000"/>
                  <a:lumMod val="95000"/>
                </a:schemeClr>
              </a:gs>
            </a:gsLst>
            <a:lin ang="5400000" scaled="1"/>
          </a:gradFill>
          <a:ln w="22225" cap="rnd" cmpd="sng" algn="ctr">
            <a:solidFill>
              <a:schemeClr val="accent1"/>
            </a:solidFill>
            <a:round/>
          </a:ln>
          <a:effectLst/>
        </c:spPr>
        <c:marker>
          <c:symbol val="circle"/>
          <c:size val="4"/>
          <c:spPr>
            <a:solidFill>
              <a:schemeClr val="accent1"/>
            </a:solidFill>
            <a:ln w="9525" cap="flat" cmpd="sng" algn="ctr">
              <a:solidFill>
                <a:schemeClr val="accent1"/>
              </a:solidFill>
              <a:round/>
            </a:ln>
            <a:effectLst/>
          </c:spPr>
        </c:marker>
      </c:pivotFmt>
    </c:pivotFmts>
    <c:plotArea>
      <c:layout/>
      <c:lineChart>
        <c:grouping val="standard"/>
        <c:varyColors val="0"/>
        <c:ser>
          <c:idx val="0"/>
          <c:order val="0"/>
          <c:tx>
            <c:strRef>
              <c:f>'HD Over Time'!$B$3:$B$4</c:f>
              <c:strCache>
                <c:ptCount val="1"/>
                <c:pt idx="0">
                  <c:v>Heart disease</c:v>
                </c:pt>
              </c:strCache>
            </c:strRef>
          </c:tx>
          <c:spPr>
            <a:ln w="22225" cap="rnd" cmpd="sng" algn="ctr">
              <a:solidFill>
                <a:schemeClr val="accent1"/>
              </a:solidFill>
              <a:round/>
            </a:ln>
            <a:effectLst/>
          </c:spPr>
          <c:marker>
            <c:symbol val="circle"/>
            <c:size val="4"/>
            <c:spPr>
              <a:solidFill>
                <a:schemeClr val="accent1"/>
              </a:solidFill>
              <a:ln w="9525" cap="flat" cmpd="sng" algn="ctr">
                <a:solidFill>
                  <a:schemeClr val="accent1"/>
                </a:solidFill>
                <a:round/>
              </a:ln>
              <a:effectLst/>
            </c:spPr>
          </c:marker>
          <c:cat>
            <c:strRef>
              <c:f>'HD Over Time'!$A$5:$A$22</c:f>
              <c:strCache>
                <c:ptCount val="18"/>
                <c:pt idx="0">
                  <c:v>1999</c:v>
                </c:pt>
                <c:pt idx="1">
                  <c:v>2000</c:v>
                </c:pt>
                <c:pt idx="2">
                  <c:v>2001</c:v>
                </c:pt>
                <c:pt idx="3">
                  <c:v>2002</c:v>
                </c:pt>
                <c:pt idx="4">
                  <c:v>2003</c:v>
                </c:pt>
                <c:pt idx="5">
                  <c:v>2004</c:v>
                </c:pt>
                <c:pt idx="6">
                  <c:v>2005</c:v>
                </c:pt>
                <c:pt idx="7">
                  <c:v>2006</c:v>
                </c:pt>
                <c:pt idx="8">
                  <c:v>2007</c:v>
                </c:pt>
                <c:pt idx="9">
                  <c:v>2008</c:v>
                </c:pt>
                <c:pt idx="10">
                  <c:v>2009</c:v>
                </c:pt>
                <c:pt idx="11">
                  <c:v>2010</c:v>
                </c:pt>
                <c:pt idx="12">
                  <c:v>2011</c:v>
                </c:pt>
                <c:pt idx="13">
                  <c:v>2012</c:v>
                </c:pt>
                <c:pt idx="14">
                  <c:v>2013</c:v>
                </c:pt>
                <c:pt idx="15">
                  <c:v>2014</c:v>
                </c:pt>
                <c:pt idx="16">
                  <c:v>2015</c:v>
                </c:pt>
                <c:pt idx="17">
                  <c:v>2016</c:v>
                </c:pt>
              </c:strCache>
            </c:strRef>
          </c:cat>
          <c:val>
            <c:numRef>
              <c:f>'HD Over Time'!$B$5:$B$22</c:f>
              <c:numCache>
                <c:formatCode>0.0000%</c:formatCode>
                <c:ptCount val="18"/>
                <c:pt idx="0">
                  <c:v>2.5453720159126819E-3</c:v>
                </c:pt>
                <c:pt idx="1">
                  <c:v>2.486378715799611E-3</c:v>
                </c:pt>
                <c:pt idx="2">
                  <c:v>2.4284762908595423E-3</c:v>
                </c:pt>
                <c:pt idx="3">
                  <c:v>2.3936373711176493E-3</c:v>
                </c:pt>
                <c:pt idx="4">
                  <c:v>2.3396524023718019E-3</c:v>
                </c:pt>
                <c:pt idx="5">
                  <c:v>2.2077005152197453E-3</c:v>
                </c:pt>
                <c:pt idx="6">
                  <c:v>2.1917552719749604E-3</c:v>
                </c:pt>
                <c:pt idx="7">
                  <c:v>2.1108945130631595E-3</c:v>
                </c:pt>
                <c:pt idx="8">
                  <c:v>2.045533883392407E-3</c:v>
                </c:pt>
                <c:pt idx="9">
                  <c:v>2.0327772792547742E-3</c:v>
                </c:pt>
                <c:pt idx="10">
                  <c:v>1.9635522767722838E-3</c:v>
                </c:pt>
                <c:pt idx="11">
                  <c:v>1.9423683082241819E-3</c:v>
                </c:pt>
                <c:pt idx="12">
                  <c:v>1.923218802053845E-3</c:v>
                </c:pt>
                <c:pt idx="13">
                  <c:v>1.9303835252729533E-3</c:v>
                </c:pt>
                <c:pt idx="14">
                  <c:v>1.952063477672909E-3</c:v>
                </c:pt>
                <c:pt idx="15">
                  <c:v>1.9595467112615735E-3</c:v>
                </c:pt>
                <c:pt idx="16">
                  <c:v>2.0013400324021225E-3</c:v>
                </c:pt>
                <c:pt idx="17">
                  <c:v>2.0003260419765891E-3</c:v>
                </c:pt>
              </c:numCache>
            </c:numRef>
          </c:val>
          <c:smooth val="0"/>
          <c:extLst>
            <c:ext xmlns:c16="http://schemas.microsoft.com/office/drawing/2014/chart" uri="{C3380CC4-5D6E-409C-BE32-E72D297353CC}">
              <c16:uniqueId val="{00000000-EBE8-9D46-ADD6-DB0A01695BFE}"/>
            </c:ext>
          </c:extLst>
        </c:ser>
        <c:dLbls>
          <c:showLegendKey val="0"/>
          <c:showVal val="0"/>
          <c:showCatName val="0"/>
          <c:showSerName val="0"/>
          <c:showPercent val="0"/>
          <c:showBubbleSize val="0"/>
        </c:dLbls>
        <c:dropLines>
          <c:spPr>
            <a:ln w="9525" cap="flat" cmpd="sng" algn="ctr">
              <a:solidFill>
                <a:schemeClr val="dk1">
                  <a:lumMod val="35000"/>
                  <a:lumOff val="65000"/>
                  <a:alpha val="33000"/>
                </a:schemeClr>
              </a:solidFill>
              <a:round/>
            </a:ln>
            <a:effectLst/>
          </c:spPr>
        </c:dropLines>
        <c:marker val="1"/>
        <c:smooth val="0"/>
        <c:axId val="593004047"/>
        <c:axId val="592869983"/>
      </c:lineChart>
      <c:catAx>
        <c:axId val="593004047"/>
        <c:scaling>
          <c:orientation val="minMax"/>
        </c:scaling>
        <c:delete val="0"/>
        <c:axPos val="b"/>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900" b="0" i="0" u="none" strike="noStrike" kern="1200" spc="20" baseline="0">
                <a:solidFill>
                  <a:schemeClr val="dk1">
                    <a:lumMod val="65000"/>
                    <a:lumOff val="35000"/>
                  </a:schemeClr>
                </a:solidFill>
                <a:latin typeface="+mn-lt"/>
                <a:ea typeface="+mn-ea"/>
                <a:cs typeface="+mn-cs"/>
              </a:defRPr>
            </a:pPr>
            <a:endParaRPr lang="en-US"/>
          </a:p>
        </c:txPr>
        <c:crossAx val="592869983"/>
        <c:crosses val="autoZero"/>
        <c:auto val="1"/>
        <c:lblAlgn val="ctr"/>
        <c:lblOffset val="100"/>
        <c:noMultiLvlLbl val="0"/>
      </c:catAx>
      <c:valAx>
        <c:axId val="592869983"/>
        <c:scaling>
          <c:orientation val="minMax"/>
          <c:max val="3.0000000000000009E-3"/>
          <c:min val="1.5000000000000005E-3"/>
        </c:scaling>
        <c:delete val="0"/>
        <c:axPos val="l"/>
        <c:numFmt formatCode="0.0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spc="20" baseline="0">
                <a:solidFill>
                  <a:schemeClr val="dk1">
                    <a:lumMod val="65000"/>
                    <a:lumOff val="35000"/>
                  </a:schemeClr>
                </a:solidFill>
                <a:latin typeface="+mn-lt"/>
                <a:ea typeface="+mn-ea"/>
                <a:cs typeface="+mn-cs"/>
              </a:defRPr>
            </a:pPr>
            <a:endParaRPr lang="en-US"/>
          </a:p>
        </c:txPr>
        <c:crossAx val="593004047"/>
        <c:crosses val="autoZero"/>
        <c:crossBetween val="between"/>
        <c:majorUnit val="5.0000000000000012E-4"/>
      </c:valAx>
      <c:spPr>
        <a:gradFill>
          <a:gsLst>
            <a:gs pos="100000">
              <a:schemeClr val="lt1">
                <a:lumMod val="95000"/>
              </a:schemeClr>
            </a:gs>
            <a:gs pos="0">
              <a:schemeClr val="lt1"/>
            </a:gs>
          </a:gsLst>
          <a:lin ang="5400000" scaled="0"/>
        </a:grad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Visible val="1"/>
      </c14:pivotOptions>
    </c:ext>
    <c:ext xmlns:c16="http://schemas.microsoft.com/office/drawing/2014/chart" uri="{E28EC0CA-F0BB-4C9C-879D-F8772B89E7AC}">
      <c16:pivotOptions16>
        <c16:showExpandCollapseFieldButtons val="1"/>
      </c16:pivotOptions16>
    </c:ext>
  </c:extLst>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a:t>US Smoking Trend</a:t>
            </a:r>
          </a:p>
          <a:p>
            <a:pPr>
              <a:defRPr/>
            </a:pPr>
            <a:r>
              <a:rPr lang="en-US" sz="1400" dirty="0"/>
              <a:t>1999</a:t>
            </a:r>
            <a:r>
              <a:rPr lang="en-US" sz="1400" baseline="0" dirty="0"/>
              <a:t> - 2016</a:t>
            </a:r>
            <a:endParaRPr lang="en-US" sz="1400"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areaChart>
        <c:grouping val="standard"/>
        <c:varyColors val="0"/>
        <c:ser>
          <c:idx val="0"/>
          <c:order val="0"/>
          <c:tx>
            <c:strRef>
              <c:f>Sheet1!$B$1</c:f>
              <c:strCache>
                <c:ptCount val="1"/>
                <c:pt idx="0">
                  <c:v>Percentage of Adults</c:v>
                </c:pt>
              </c:strCache>
            </c:strRef>
          </c:tx>
          <c:spPr>
            <a:solidFill>
              <a:schemeClr val="accent1">
                <a:alpha val="60000"/>
              </a:schemeClr>
            </a:solidFill>
            <a:ln>
              <a:noFill/>
            </a:ln>
            <a:effectLst/>
          </c:spPr>
          <c:cat>
            <c:numRef>
              <c:f>Sheet1!$A$2:$A$19</c:f>
              <c:numCache>
                <c:formatCode>General</c:formatCode>
                <c:ptCount val="18"/>
                <c:pt idx="0">
                  <c:v>1999</c:v>
                </c:pt>
                <c:pt idx="1">
                  <c:v>2000</c:v>
                </c:pt>
                <c:pt idx="2">
                  <c:v>2001</c:v>
                </c:pt>
                <c:pt idx="3">
                  <c:v>2002</c:v>
                </c:pt>
                <c:pt idx="4">
                  <c:v>2003</c:v>
                </c:pt>
                <c:pt idx="5">
                  <c:v>2004</c:v>
                </c:pt>
                <c:pt idx="6">
                  <c:v>2005</c:v>
                </c:pt>
                <c:pt idx="7">
                  <c:v>2006</c:v>
                </c:pt>
                <c:pt idx="8">
                  <c:v>2007</c:v>
                </c:pt>
                <c:pt idx="9">
                  <c:v>2008</c:v>
                </c:pt>
                <c:pt idx="10">
                  <c:v>2009</c:v>
                </c:pt>
                <c:pt idx="11">
                  <c:v>2010</c:v>
                </c:pt>
                <c:pt idx="12">
                  <c:v>2011</c:v>
                </c:pt>
                <c:pt idx="13">
                  <c:v>2012</c:v>
                </c:pt>
                <c:pt idx="14">
                  <c:v>2013</c:v>
                </c:pt>
                <c:pt idx="15">
                  <c:v>2014</c:v>
                </c:pt>
                <c:pt idx="16">
                  <c:v>2015</c:v>
                </c:pt>
                <c:pt idx="17">
                  <c:v>2016</c:v>
                </c:pt>
              </c:numCache>
            </c:numRef>
          </c:cat>
          <c:val>
            <c:numRef>
              <c:f>Sheet1!$B$2:$B$19</c:f>
              <c:numCache>
                <c:formatCode>General</c:formatCode>
                <c:ptCount val="18"/>
                <c:pt idx="0">
                  <c:v>0.229103735864293</c:v>
                </c:pt>
                <c:pt idx="1">
                  <c:v>0.22584744116040301</c:v>
                </c:pt>
                <c:pt idx="2">
                  <c:v>0.22310937019086799</c:v>
                </c:pt>
                <c:pt idx="3">
                  <c:v>0.22828187650446799</c:v>
                </c:pt>
                <c:pt idx="4">
                  <c:v>0.226432095871022</c:v>
                </c:pt>
                <c:pt idx="5">
                  <c:v>0.222449231625583</c:v>
                </c:pt>
                <c:pt idx="6">
                  <c:v>0.20775939730884599</c:v>
                </c:pt>
                <c:pt idx="7">
                  <c:v>0.20547168282561801</c:v>
                </c:pt>
                <c:pt idx="8">
                  <c:v>0.19663624704063201</c:v>
                </c:pt>
                <c:pt idx="9">
                  <c:v>0.194524963708092</c:v>
                </c:pt>
                <c:pt idx="10">
                  <c:v>0.18494089808118999</c:v>
                </c:pt>
                <c:pt idx="11">
                  <c:v>0.18005685159943299</c:v>
                </c:pt>
                <c:pt idx="12">
                  <c:v>0.17081490027026899</c:v>
                </c:pt>
              </c:numCache>
            </c:numRef>
          </c:val>
          <c:extLst>
            <c:ext xmlns:c16="http://schemas.microsoft.com/office/drawing/2014/chart" uri="{C3380CC4-5D6E-409C-BE32-E72D297353CC}">
              <c16:uniqueId val="{00000000-8D0E-4C4C-83CE-AB258CAF3E75}"/>
            </c:ext>
          </c:extLst>
        </c:ser>
        <c:ser>
          <c:idx val="1"/>
          <c:order val="1"/>
          <c:tx>
            <c:strRef>
              <c:f>Sheet1!$C$1</c:f>
              <c:strCache>
                <c:ptCount val="1"/>
                <c:pt idx="0">
                  <c:v> </c:v>
                </c:pt>
              </c:strCache>
            </c:strRef>
          </c:tx>
          <c:spPr>
            <a:solidFill>
              <a:schemeClr val="accent5">
                <a:alpha val="50000"/>
              </a:schemeClr>
            </a:solidFill>
            <a:ln>
              <a:solidFill>
                <a:schemeClr val="accent5"/>
              </a:solidFill>
            </a:ln>
            <a:effectLst/>
          </c:spPr>
          <c:cat>
            <c:numRef>
              <c:f>Sheet1!$A$2:$A$19</c:f>
              <c:numCache>
                <c:formatCode>General</c:formatCode>
                <c:ptCount val="18"/>
                <c:pt idx="0">
                  <c:v>1999</c:v>
                </c:pt>
                <c:pt idx="1">
                  <c:v>2000</c:v>
                </c:pt>
                <c:pt idx="2">
                  <c:v>2001</c:v>
                </c:pt>
                <c:pt idx="3">
                  <c:v>2002</c:v>
                </c:pt>
                <c:pt idx="4">
                  <c:v>2003</c:v>
                </c:pt>
                <c:pt idx="5">
                  <c:v>2004</c:v>
                </c:pt>
                <c:pt idx="6">
                  <c:v>2005</c:v>
                </c:pt>
                <c:pt idx="7">
                  <c:v>2006</c:v>
                </c:pt>
                <c:pt idx="8">
                  <c:v>2007</c:v>
                </c:pt>
                <c:pt idx="9">
                  <c:v>2008</c:v>
                </c:pt>
                <c:pt idx="10">
                  <c:v>2009</c:v>
                </c:pt>
                <c:pt idx="11">
                  <c:v>2010</c:v>
                </c:pt>
                <c:pt idx="12">
                  <c:v>2011</c:v>
                </c:pt>
                <c:pt idx="13">
                  <c:v>2012</c:v>
                </c:pt>
                <c:pt idx="14">
                  <c:v>2013</c:v>
                </c:pt>
                <c:pt idx="15">
                  <c:v>2014</c:v>
                </c:pt>
                <c:pt idx="16">
                  <c:v>2015</c:v>
                </c:pt>
                <c:pt idx="17">
                  <c:v>2016</c:v>
                </c:pt>
              </c:numCache>
            </c:numRef>
          </c:cat>
          <c:val>
            <c:numRef>
              <c:f>Sheet1!$C$2:$C$19</c:f>
              <c:numCache>
                <c:formatCode>General</c:formatCode>
                <c:ptCount val="18"/>
                <c:pt idx="13">
                  <c:v>0.20116523765833999</c:v>
                </c:pt>
                <c:pt idx="14">
                  <c:v>0.188617555633279</c:v>
                </c:pt>
                <c:pt idx="15">
                  <c:v>0.18160096923153801</c:v>
                </c:pt>
                <c:pt idx="16">
                  <c:v>0.17356197380225999</c:v>
                </c:pt>
                <c:pt idx="17">
                  <c:v>0.16715483201011699</c:v>
                </c:pt>
              </c:numCache>
            </c:numRef>
          </c:val>
          <c:extLst>
            <c:ext xmlns:c16="http://schemas.microsoft.com/office/drawing/2014/chart" uri="{C3380CC4-5D6E-409C-BE32-E72D297353CC}">
              <c16:uniqueId val="{00000001-8D0E-4C4C-83CE-AB258CAF3E75}"/>
            </c:ext>
          </c:extLst>
        </c:ser>
        <c:dLbls>
          <c:showLegendKey val="0"/>
          <c:showVal val="0"/>
          <c:showCatName val="0"/>
          <c:showSerName val="0"/>
          <c:showPercent val="0"/>
          <c:showBubbleSize val="0"/>
        </c:dLbls>
        <c:axId val="1583185008"/>
        <c:axId val="1583179024"/>
      </c:areaChart>
      <c:catAx>
        <c:axId val="158318500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583179024"/>
        <c:crosses val="autoZero"/>
        <c:auto val="1"/>
        <c:lblAlgn val="ctr"/>
        <c:lblOffset val="100"/>
        <c:tickLblSkip val="2"/>
        <c:tickMarkSkip val="2"/>
        <c:noMultiLvlLbl val="0"/>
      </c:catAx>
      <c:valAx>
        <c:axId val="1583179024"/>
        <c:scaling>
          <c:orientation val="minMax"/>
          <c:max val="0.25"/>
          <c:min val="0.1"/>
        </c:scaling>
        <c:delete val="0"/>
        <c:axPos val="l"/>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583185008"/>
        <c:crosses val="autoZero"/>
        <c:crossBetween val="midCat"/>
        <c:majorUnit val="3.0000000000000006E-2"/>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a:t>US Smoking Trend</a:t>
            </a:r>
          </a:p>
          <a:p>
            <a:pPr>
              <a:defRPr/>
            </a:pPr>
            <a:r>
              <a:rPr lang="en-US" sz="1400" dirty="0"/>
              <a:t>Adjusted</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areaChart>
        <c:grouping val="standard"/>
        <c:varyColors val="0"/>
        <c:ser>
          <c:idx val="0"/>
          <c:order val="0"/>
          <c:tx>
            <c:strRef>
              <c:f>Sheet1!$B$1</c:f>
              <c:strCache>
                <c:ptCount val="1"/>
                <c:pt idx="0">
                  <c:v>Percentage of Adults</c:v>
                </c:pt>
              </c:strCache>
            </c:strRef>
          </c:tx>
          <c:spPr>
            <a:solidFill>
              <a:schemeClr val="accent1">
                <a:alpha val="60000"/>
              </a:schemeClr>
            </a:solidFill>
            <a:ln>
              <a:noFill/>
            </a:ln>
            <a:effectLst/>
          </c:spPr>
          <c:cat>
            <c:numRef>
              <c:f>Sheet1!$A$2:$A$19</c:f>
              <c:numCache>
                <c:formatCode>General</c:formatCode>
                <c:ptCount val="18"/>
                <c:pt idx="0">
                  <c:v>1999</c:v>
                </c:pt>
                <c:pt idx="1">
                  <c:v>2000</c:v>
                </c:pt>
                <c:pt idx="2">
                  <c:v>2001</c:v>
                </c:pt>
                <c:pt idx="3">
                  <c:v>2002</c:v>
                </c:pt>
                <c:pt idx="4">
                  <c:v>2003</c:v>
                </c:pt>
                <c:pt idx="5">
                  <c:v>2004</c:v>
                </c:pt>
                <c:pt idx="6">
                  <c:v>2005</c:v>
                </c:pt>
                <c:pt idx="7">
                  <c:v>2006</c:v>
                </c:pt>
                <c:pt idx="8">
                  <c:v>2007</c:v>
                </c:pt>
                <c:pt idx="9">
                  <c:v>2008</c:v>
                </c:pt>
                <c:pt idx="10">
                  <c:v>2009</c:v>
                </c:pt>
                <c:pt idx="11">
                  <c:v>2010</c:v>
                </c:pt>
                <c:pt idx="12">
                  <c:v>2011</c:v>
                </c:pt>
                <c:pt idx="13">
                  <c:v>2012</c:v>
                </c:pt>
                <c:pt idx="14">
                  <c:v>2013</c:v>
                </c:pt>
                <c:pt idx="15">
                  <c:v>2014</c:v>
                </c:pt>
                <c:pt idx="16">
                  <c:v>2015</c:v>
                </c:pt>
                <c:pt idx="17">
                  <c:v>2016</c:v>
                </c:pt>
              </c:numCache>
            </c:numRef>
          </c:cat>
          <c:val>
            <c:numRef>
              <c:f>Sheet1!$B$2:$B$19</c:f>
              <c:numCache>
                <c:formatCode>General</c:formatCode>
                <c:ptCount val="18"/>
                <c:pt idx="0">
                  <c:v>0.229103735864293</c:v>
                </c:pt>
                <c:pt idx="1">
                  <c:v>0.22584744116040301</c:v>
                </c:pt>
                <c:pt idx="2">
                  <c:v>0.22310937019086799</c:v>
                </c:pt>
                <c:pt idx="3">
                  <c:v>0.22828187650446799</c:v>
                </c:pt>
                <c:pt idx="4">
                  <c:v>0.226432095871022</c:v>
                </c:pt>
                <c:pt idx="5">
                  <c:v>0.222449231625583</c:v>
                </c:pt>
                <c:pt idx="6">
                  <c:v>0.20775939730884599</c:v>
                </c:pt>
                <c:pt idx="7">
                  <c:v>0.20547168282561801</c:v>
                </c:pt>
                <c:pt idx="8">
                  <c:v>0.19663624704063201</c:v>
                </c:pt>
                <c:pt idx="9">
                  <c:v>0.194524963708092</c:v>
                </c:pt>
                <c:pt idx="10">
                  <c:v>0.18494089808118999</c:v>
                </c:pt>
                <c:pt idx="11">
                  <c:v>0.18005685159943299</c:v>
                </c:pt>
                <c:pt idx="12">
                  <c:v>0.17081490027026899</c:v>
                </c:pt>
              </c:numCache>
            </c:numRef>
          </c:val>
          <c:extLst>
            <c:ext xmlns:c16="http://schemas.microsoft.com/office/drawing/2014/chart" uri="{C3380CC4-5D6E-409C-BE32-E72D297353CC}">
              <c16:uniqueId val="{00000000-8D0E-4C4C-83CE-AB258CAF3E75}"/>
            </c:ext>
          </c:extLst>
        </c:ser>
        <c:ser>
          <c:idx val="1"/>
          <c:order val="1"/>
          <c:tx>
            <c:strRef>
              <c:f>Sheet1!$C$1</c:f>
              <c:strCache>
                <c:ptCount val="1"/>
                <c:pt idx="0">
                  <c:v> </c:v>
                </c:pt>
              </c:strCache>
            </c:strRef>
          </c:tx>
          <c:spPr>
            <a:solidFill>
              <a:schemeClr val="accent5">
                <a:alpha val="50000"/>
              </a:schemeClr>
            </a:solidFill>
            <a:ln>
              <a:solidFill>
                <a:schemeClr val="accent5"/>
              </a:solidFill>
            </a:ln>
            <a:effectLst/>
          </c:spPr>
          <c:cat>
            <c:numRef>
              <c:f>Sheet1!$A$2:$A$19</c:f>
              <c:numCache>
                <c:formatCode>General</c:formatCode>
                <c:ptCount val="18"/>
                <c:pt idx="0">
                  <c:v>1999</c:v>
                </c:pt>
                <c:pt idx="1">
                  <c:v>2000</c:v>
                </c:pt>
                <c:pt idx="2">
                  <c:v>2001</c:v>
                </c:pt>
                <c:pt idx="3">
                  <c:v>2002</c:v>
                </c:pt>
                <c:pt idx="4">
                  <c:v>2003</c:v>
                </c:pt>
                <c:pt idx="5">
                  <c:v>2004</c:v>
                </c:pt>
                <c:pt idx="6">
                  <c:v>2005</c:v>
                </c:pt>
                <c:pt idx="7">
                  <c:v>2006</c:v>
                </c:pt>
                <c:pt idx="8">
                  <c:v>2007</c:v>
                </c:pt>
                <c:pt idx="9">
                  <c:v>2008</c:v>
                </c:pt>
                <c:pt idx="10">
                  <c:v>2009</c:v>
                </c:pt>
                <c:pt idx="11">
                  <c:v>2010</c:v>
                </c:pt>
                <c:pt idx="12">
                  <c:v>2011</c:v>
                </c:pt>
                <c:pt idx="13">
                  <c:v>2012</c:v>
                </c:pt>
                <c:pt idx="14">
                  <c:v>2013</c:v>
                </c:pt>
                <c:pt idx="15">
                  <c:v>2014</c:v>
                </c:pt>
                <c:pt idx="16">
                  <c:v>2015</c:v>
                </c:pt>
                <c:pt idx="17">
                  <c:v>2016</c:v>
                </c:pt>
              </c:numCache>
            </c:numRef>
          </c:cat>
          <c:val>
            <c:numRef>
              <c:f>Sheet1!$C$2:$C$19</c:f>
              <c:numCache>
                <c:formatCode>General</c:formatCode>
                <c:ptCount val="18"/>
                <c:pt idx="13">
                  <c:v>0.164729487925319</c:v>
                </c:pt>
                <c:pt idx="14">
                  <c:v>0.154512645597496</c:v>
                </c:pt>
                <c:pt idx="15">
                  <c:v>0.148854293797513</c:v>
                </c:pt>
                <c:pt idx="16">
                  <c:v>0.14230560004038501</c:v>
                </c:pt>
                <c:pt idx="17">
                  <c:v>0.13709523053112699</c:v>
                </c:pt>
              </c:numCache>
            </c:numRef>
          </c:val>
          <c:extLst>
            <c:ext xmlns:c16="http://schemas.microsoft.com/office/drawing/2014/chart" uri="{C3380CC4-5D6E-409C-BE32-E72D297353CC}">
              <c16:uniqueId val="{00000001-8D0E-4C4C-83CE-AB258CAF3E75}"/>
            </c:ext>
          </c:extLst>
        </c:ser>
        <c:dLbls>
          <c:showLegendKey val="0"/>
          <c:showVal val="0"/>
          <c:showCatName val="0"/>
          <c:showSerName val="0"/>
          <c:showPercent val="0"/>
          <c:showBubbleSize val="0"/>
        </c:dLbls>
        <c:axId val="1583185008"/>
        <c:axId val="1583179024"/>
      </c:areaChart>
      <c:catAx>
        <c:axId val="158318500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583179024"/>
        <c:crosses val="autoZero"/>
        <c:auto val="1"/>
        <c:lblAlgn val="ctr"/>
        <c:lblOffset val="100"/>
        <c:tickLblSkip val="2"/>
        <c:tickMarkSkip val="2"/>
        <c:noMultiLvlLbl val="0"/>
      </c:catAx>
      <c:valAx>
        <c:axId val="1583179024"/>
        <c:scaling>
          <c:orientation val="minMax"/>
          <c:max val="0.25"/>
          <c:min val="0.1"/>
        </c:scaling>
        <c:delete val="0"/>
        <c:axPos val="l"/>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583185008"/>
        <c:crosses val="autoZero"/>
        <c:crossBetween val="midCat"/>
        <c:majorUnit val="3.0000000000000006E-2"/>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Model Count</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E7C9-4C53-A6AD-14E924D1DE53}"/>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E7C9-4C53-A6AD-14E924D1DE53}"/>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E7C9-4C53-A6AD-14E924D1DE53}"/>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E7C9-4C53-A6AD-14E924D1DE53}"/>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9-E7C9-4C53-A6AD-14E924D1DE53}"/>
              </c:ext>
            </c:extLst>
          </c:dPt>
          <c:dPt>
            <c:idx val="5"/>
            <c:bubble3D val="0"/>
            <c:spPr>
              <a:solidFill>
                <a:schemeClr val="accent6"/>
              </a:solidFill>
              <a:ln w="19050">
                <a:solidFill>
                  <a:schemeClr val="lt1"/>
                </a:solidFill>
              </a:ln>
              <a:effectLst/>
            </c:spPr>
            <c:extLst>
              <c:ext xmlns:c16="http://schemas.microsoft.com/office/drawing/2014/chart" uri="{C3380CC4-5D6E-409C-BE32-E72D297353CC}">
                <c16:uniqueId val="{0000000B-E7C9-4C53-A6AD-14E924D1DE53}"/>
              </c:ext>
            </c:extLst>
          </c:dPt>
          <c:cat>
            <c:strRef>
              <c:f>Sheet1!$A$2:$A$7</c:f>
              <c:strCache>
                <c:ptCount val="6"/>
                <c:pt idx="0">
                  <c:v>Decision Tree</c:v>
                </c:pt>
                <c:pt idx="1">
                  <c:v>Logistic Regression</c:v>
                </c:pt>
                <c:pt idx="2">
                  <c:v>Support Vector Machine</c:v>
                </c:pt>
                <c:pt idx="3">
                  <c:v>Random Forest</c:v>
                </c:pt>
                <c:pt idx="4">
                  <c:v>Adaboost</c:v>
                </c:pt>
                <c:pt idx="5">
                  <c:v>XGBoost</c:v>
                </c:pt>
              </c:strCache>
            </c:strRef>
          </c:cat>
          <c:val>
            <c:numRef>
              <c:f>Sheet1!$B$2:$B$7</c:f>
              <c:numCache>
                <c:formatCode>General</c:formatCode>
                <c:ptCount val="6"/>
                <c:pt idx="0">
                  <c:v>500</c:v>
                </c:pt>
                <c:pt idx="1">
                  <c:v>14</c:v>
                </c:pt>
                <c:pt idx="2">
                  <c:v>60</c:v>
                </c:pt>
                <c:pt idx="3">
                  <c:v>500</c:v>
                </c:pt>
                <c:pt idx="4">
                  <c:v>99</c:v>
                </c:pt>
                <c:pt idx="5">
                  <c:v>240</c:v>
                </c:pt>
              </c:numCache>
            </c:numRef>
          </c:val>
          <c:extLst>
            <c:ext xmlns:c16="http://schemas.microsoft.com/office/drawing/2014/chart" uri="{C3380CC4-5D6E-409C-BE32-E72D297353CC}">
              <c16:uniqueId val="{00000000-B702-A349-8BEF-26DF053E3F4F}"/>
            </c:ext>
          </c:extLst>
        </c:ser>
        <c:dLbls>
          <c:showLegendKey val="0"/>
          <c:showVal val="0"/>
          <c:showCatName val="0"/>
          <c:showSerName val="0"/>
          <c:showPercent val="0"/>
          <c:showBubbleSize val="0"/>
          <c:showLeaderLines val="1"/>
        </c:dLbls>
        <c:firstSliceAng val="0"/>
        <c:holeSize val="75"/>
      </c:doughnut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userShapes r:id="rId4"/>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a:t>Training Results</a:t>
            </a:r>
            <a:r>
              <a:rPr lang="en-US" baseline="0" dirty="0"/>
              <a:t> with Cross-Validation</a:t>
            </a:r>
            <a:endParaRPr lang="en-US"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Top Scores</c:v>
                </c:pt>
              </c:strCache>
            </c:strRef>
          </c:tx>
          <c:spPr>
            <a:solidFill>
              <a:schemeClr val="accent1"/>
            </a:solidFill>
            <a:ln>
              <a:noFill/>
            </a:ln>
            <a:effectLst/>
          </c:spPr>
          <c:invertIfNegative val="0"/>
          <c:cat>
            <c:strRef>
              <c:f>Sheet1!$A$2:$A$7</c:f>
              <c:strCache>
                <c:ptCount val="6"/>
                <c:pt idx="0">
                  <c:v>Decision Tree</c:v>
                </c:pt>
                <c:pt idx="1">
                  <c:v>Logistic Regression</c:v>
                </c:pt>
                <c:pt idx="2">
                  <c:v>Support Vector Machine</c:v>
                </c:pt>
                <c:pt idx="3">
                  <c:v>Random Forest</c:v>
                </c:pt>
                <c:pt idx="4">
                  <c:v>Adaboost</c:v>
                </c:pt>
                <c:pt idx="5">
                  <c:v>XGBoost</c:v>
                </c:pt>
              </c:strCache>
            </c:strRef>
          </c:cat>
          <c:val>
            <c:numRef>
              <c:f>Sheet1!$B$2:$B$7</c:f>
              <c:numCache>
                <c:formatCode>General</c:formatCode>
                <c:ptCount val="6"/>
                <c:pt idx="0">
                  <c:v>0.71132075471698109</c:v>
                </c:pt>
                <c:pt idx="1">
                  <c:v>0.80566037735849061</c:v>
                </c:pt>
                <c:pt idx="2">
                  <c:v>0.90188679245283021</c:v>
                </c:pt>
                <c:pt idx="3">
                  <c:v>0.78490566037735854</c:v>
                </c:pt>
                <c:pt idx="4">
                  <c:v>0.70754716981132071</c:v>
                </c:pt>
                <c:pt idx="5">
                  <c:v>0.86415094339622645</c:v>
                </c:pt>
              </c:numCache>
            </c:numRef>
          </c:val>
          <c:extLst>
            <c:ext xmlns:c16="http://schemas.microsoft.com/office/drawing/2014/chart" uri="{C3380CC4-5D6E-409C-BE32-E72D297353CC}">
              <c16:uniqueId val="{00000000-574E-084B-BEFE-62335978751C}"/>
            </c:ext>
          </c:extLst>
        </c:ser>
        <c:dLbls>
          <c:showLegendKey val="0"/>
          <c:showVal val="0"/>
          <c:showCatName val="0"/>
          <c:showSerName val="0"/>
          <c:showPercent val="0"/>
          <c:showBubbleSize val="0"/>
        </c:dLbls>
        <c:gapWidth val="219"/>
        <c:overlap val="-27"/>
        <c:axId val="863912015"/>
        <c:axId val="931200031"/>
      </c:barChart>
      <c:catAx>
        <c:axId val="86391201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931200031"/>
        <c:crosses val="autoZero"/>
        <c:auto val="1"/>
        <c:lblAlgn val="ctr"/>
        <c:lblOffset val="100"/>
        <c:noMultiLvlLbl val="0"/>
      </c:catAx>
      <c:valAx>
        <c:axId val="931200031"/>
        <c:scaling>
          <c:orientation val="minMax"/>
          <c:min val="0.5"/>
        </c:scaling>
        <c:delete val="0"/>
        <c:axPos val="l"/>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863912015"/>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a:t>Testing Results with New Data</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Top Scores</c:v>
                </c:pt>
              </c:strCache>
            </c:strRef>
          </c:tx>
          <c:spPr>
            <a:solidFill>
              <a:schemeClr val="accent1"/>
            </a:solidFill>
            <a:ln>
              <a:noFill/>
            </a:ln>
            <a:effectLst/>
          </c:spPr>
          <c:invertIfNegative val="0"/>
          <c:cat>
            <c:strRef>
              <c:f>Sheet1!$A$2:$A$7</c:f>
              <c:strCache>
                <c:ptCount val="6"/>
                <c:pt idx="0">
                  <c:v>Decision Tree</c:v>
                </c:pt>
                <c:pt idx="1">
                  <c:v>Logistic Regression</c:v>
                </c:pt>
                <c:pt idx="2">
                  <c:v>Support Vector Machine</c:v>
                </c:pt>
                <c:pt idx="3">
                  <c:v>Random Forest</c:v>
                </c:pt>
                <c:pt idx="4">
                  <c:v>Adaboost</c:v>
                </c:pt>
                <c:pt idx="5">
                  <c:v>XGBoost</c:v>
                </c:pt>
              </c:strCache>
            </c:strRef>
          </c:cat>
          <c:val>
            <c:numRef>
              <c:f>Sheet1!$B$2:$B$7</c:f>
              <c:numCache>
                <c:formatCode>General</c:formatCode>
                <c:ptCount val="6"/>
                <c:pt idx="0">
                  <c:v>0.72929999999999995</c:v>
                </c:pt>
                <c:pt idx="1">
                  <c:v>0.76690000000000003</c:v>
                </c:pt>
                <c:pt idx="2">
                  <c:v>0.9173</c:v>
                </c:pt>
                <c:pt idx="3">
                  <c:v>0.76690000000000003</c:v>
                </c:pt>
                <c:pt idx="4">
                  <c:v>0.76690000000000003</c:v>
                </c:pt>
                <c:pt idx="5">
                  <c:v>0.84960000000000002</c:v>
                </c:pt>
              </c:numCache>
            </c:numRef>
          </c:val>
          <c:extLst>
            <c:ext xmlns:c16="http://schemas.microsoft.com/office/drawing/2014/chart" uri="{C3380CC4-5D6E-409C-BE32-E72D297353CC}">
              <c16:uniqueId val="{00000000-574E-084B-BEFE-62335978751C}"/>
            </c:ext>
          </c:extLst>
        </c:ser>
        <c:dLbls>
          <c:showLegendKey val="0"/>
          <c:showVal val="0"/>
          <c:showCatName val="0"/>
          <c:showSerName val="0"/>
          <c:showPercent val="0"/>
          <c:showBubbleSize val="0"/>
        </c:dLbls>
        <c:gapWidth val="219"/>
        <c:overlap val="-27"/>
        <c:axId val="863912015"/>
        <c:axId val="931200031"/>
      </c:barChart>
      <c:catAx>
        <c:axId val="86391201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931200031"/>
        <c:crosses val="autoZero"/>
        <c:auto val="1"/>
        <c:lblAlgn val="ctr"/>
        <c:lblOffset val="100"/>
        <c:noMultiLvlLbl val="0"/>
      </c:catAx>
      <c:valAx>
        <c:axId val="931200031"/>
        <c:scaling>
          <c:orientation val="minMax"/>
          <c:min val="0.5"/>
        </c:scaling>
        <c:delete val="0"/>
        <c:axPos val="l"/>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863912015"/>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Smoking Rate</c:v>
                </c:pt>
              </c:strCache>
            </c:strRef>
          </c:tx>
          <c:spPr>
            <a:ln w="34925" cap="rnd">
              <a:solidFill>
                <a:schemeClr val="accent1"/>
              </a:solidFill>
              <a:round/>
            </a:ln>
            <a:effectLst>
              <a:outerShdw blurRad="88900" dist="38100" dir="5040000" rotWithShape="0">
                <a:srgbClr val="000000">
                  <a:alpha val="60000"/>
                </a:srgbClr>
              </a:outerShdw>
            </a:effectLst>
          </c:spPr>
          <c:marker>
            <c:symbol val="none"/>
          </c:marker>
          <c:cat>
            <c:numRef>
              <c:f>Sheet1!$A$2:$A$19</c:f>
              <c:numCache>
                <c:formatCode>General</c:formatCode>
                <c:ptCount val="18"/>
                <c:pt idx="0">
                  <c:v>1999</c:v>
                </c:pt>
                <c:pt idx="1">
                  <c:v>2000</c:v>
                </c:pt>
                <c:pt idx="2">
                  <c:v>2001</c:v>
                </c:pt>
                <c:pt idx="3">
                  <c:v>2002</c:v>
                </c:pt>
                <c:pt idx="4">
                  <c:v>2003</c:v>
                </c:pt>
                <c:pt idx="5">
                  <c:v>2004</c:v>
                </c:pt>
                <c:pt idx="6">
                  <c:v>2005</c:v>
                </c:pt>
                <c:pt idx="7">
                  <c:v>2006</c:v>
                </c:pt>
                <c:pt idx="8">
                  <c:v>2007</c:v>
                </c:pt>
                <c:pt idx="9">
                  <c:v>2008</c:v>
                </c:pt>
                <c:pt idx="10">
                  <c:v>2009</c:v>
                </c:pt>
                <c:pt idx="11">
                  <c:v>2010</c:v>
                </c:pt>
                <c:pt idx="12">
                  <c:v>2011</c:v>
                </c:pt>
                <c:pt idx="13">
                  <c:v>2012</c:v>
                </c:pt>
                <c:pt idx="14">
                  <c:v>2013</c:v>
                </c:pt>
                <c:pt idx="15">
                  <c:v>2014</c:v>
                </c:pt>
                <c:pt idx="16">
                  <c:v>2015</c:v>
                </c:pt>
                <c:pt idx="17">
                  <c:v>2016</c:v>
                </c:pt>
              </c:numCache>
            </c:numRef>
          </c:cat>
          <c:val>
            <c:numRef>
              <c:f>Sheet1!$B$2:$B$19</c:f>
              <c:numCache>
                <c:formatCode>General</c:formatCode>
                <c:ptCount val="18"/>
                <c:pt idx="0">
                  <c:v>0.23899999999999999</c:v>
                </c:pt>
                <c:pt idx="1">
                  <c:v>0.252</c:v>
                </c:pt>
                <c:pt idx="2">
                  <c:v>0.23300000000000001</c:v>
                </c:pt>
                <c:pt idx="3">
                  <c:v>0.28699999999999998</c:v>
                </c:pt>
                <c:pt idx="4">
                  <c:v>0.26600000000000001</c:v>
                </c:pt>
                <c:pt idx="5">
                  <c:v>0.251</c:v>
                </c:pt>
                <c:pt idx="6">
                  <c:v>0.26100000000000001</c:v>
                </c:pt>
                <c:pt idx="7">
                  <c:v>0.251</c:v>
                </c:pt>
                <c:pt idx="8">
                  <c:v>0.251</c:v>
                </c:pt>
                <c:pt idx="9">
                  <c:v>0.25800000000000001</c:v>
                </c:pt>
                <c:pt idx="10">
                  <c:v>0.247</c:v>
                </c:pt>
                <c:pt idx="11">
                  <c:v>0.255</c:v>
                </c:pt>
                <c:pt idx="12">
                  <c:v>0.23699999999999999</c:v>
                </c:pt>
                <c:pt idx="13">
                  <c:v>0.234295135050474</c:v>
                </c:pt>
                <c:pt idx="14">
                  <c:v>0.20916002477685999</c:v>
                </c:pt>
                <c:pt idx="15">
                  <c:v>0.21275075481594802</c:v>
                </c:pt>
                <c:pt idx="16">
                  <c:v>0.18941100956187701</c:v>
                </c:pt>
                <c:pt idx="17">
                  <c:v>0.19928551716936901</c:v>
                </c:pt>
              </c:numCache>
            </c:numRef>
          </c:val>
          <c:smooth val="0"/>
          <c:extLst>
            <c:ext xmlns:c16="http://schemas.microsoft.com/office/drawing/2014/chart" uri="{C3380CC4-5D6E-409C-BE32-E72D297353CC}">
              <c16:uniqueId val="{00000000-BED3-3D45-A659-0B852C6E8B00}"/>
            </c:ext>
          </c:extLst>
        </c:ser>
        <c:dLbls>
          <c:showLegendKey val="0"/>
          <c:showVal val="0"/>
          <c:showCatName val="0"/>
          <c:showSerName val="0"/>
          <c:showPercent val="0"/>
          <c:showBubbleSize val="0"/>
        </c:dLbls>
        <c:smooth val="0"/>
        <c:axId val="932948879"/>
        <c:axId val="949440031"/>
      </c:lineChart>
      <c:catAx>
        <c:axId val="932948879"/>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949440031"/>
        <c:crosses val="autoZero"/>
        <c:auto val="1"/>
        <c:lblAlgn val="ctr"/>
        <c:lblOffset val="100"/>
        <c:tickLblSkip val="2"/>
        <c:tickMarkSkip val="2"/>
        <c:noMultiLvlLbl val="0"/>
      </c:catAx>
      <c:valAx>
        <c:axId val="949440031"/>
        <c:scaling>
          <c:orientation val="minMax"/>
          <c:max val="0.30000000000000004"/>
          <c:min val="0.18000000000000002"/>
        </c:scaling>
        <c:delete val="0"/>
        <c:axPos val="l"/>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932948879"/>
        <c:crosses val="autoZero"/>
        <c:crossBetween val="between"/>
        <c:majorUnit val="2.0000000000000004E-2"/>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30">
  <cs:axisTitle>
    <cs:lnRef idx="0"/>
    <cs:fillRef idx="0"/>
    <cs:effectRef idx="0"/>
    <cs:fontRef idx="minor">
      <a:schemeClr val="dk1">
        <a:lumMod val="65000"/>
        <a:lumOff val="35000"/>
      </a:schemeClr>
    </cs:fontRef>
    <cs:defRPr sz="900" kern="1200" cap="all"/>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b="0" kern="1200" spc="20" baseline="0"/>
  </cs:categoryAxis>
  <cs:chartArea mods="allowNoLineOverride">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900" kern="1200"/>
  </cs:chartArea>
  <cs:dataLabel>
    <cs:lnRef idx="0"/>
    <cs:fillRef idx="0"/>
    <cs:effectRef idx="0"/>
    <cs:fontRef idx="minor">
      <a:schemeClr val="dk1">
        <a:lumMod val="65000"/>
        <a:lumOff val="3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3D>
  <cs:dataPointLine>
    <cs:lnRef idx="0">
      <cs:styleClr val="auto"/>
    </cs:lnRef>
    <cs:fillRef idx="0"/>
    <cs:effectRef idx="0"/>
    <cs:fontRef idx="minor">
      <a:schemeClr val="dk1"/>
    </cs:fontRef>
    <cs:spPr>
      <a:ln w="22225" cap="rnd" cmpd="sng" algn="ctr">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cap="flat" cmpd="sng" algn="ctr">
        <a:solidFill>
          <a:schemeClr val="phClr"/>
        </a:solidFill>
        <a:round/>
      </a:ln>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a:solidFill>
          <a:schemeClr val="dk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dk1">
            <a:lumMod val="65000"/>
            <a:lumOff val="35000"/>
          </a:schemeClr>
        </a:solidFill>
      </a:ln>
    </cs:spPr>
  </cs:downBar>
  <cs:dropLine>
    <cs:lnRef idx="0"/>
    <cs:fillRef idx="0"/>
    <cs:effectRef idx="0"/>
    <cs:fontRef idx="minor">
      <a:schemeClr val="dk1"/>
    </cs:fontRef>
    <cs:spPr>
      <a:ln w="9525" cap="flat" cmpd="sng" algn="ctr">
        <a:solidFill>
          <a:schemeClr val="dk1">
            <a:lumMod val="35000"/>
            <a:lumOff val="65000"/>
            <a:alpha val="33000"/>
          </a:schemeClr>
        </a:solidFill>
        <a:round/>
      </a:ln>
    </cs:spPr>
  </cs:dropLine>
  <cs:errorBar>
    <cs:lnRef idx="0"/>
    <cs:fillRef idx="0"/>
    <cs:effectRef idx="0"/>
    <cs:fontRef idx="minor">
      <a:schemeClr val="dk1"/>
    </cs:fontRef>
    <cs:spPr>
      <a:ln w="9525">
        <a:solidFill>
          <a:schemeClr val="dk1">
            <a:lumMod val="65000"/>
            <a:lumOff val="35000"/>
          </a:schemeClr>
        </a:solidFill>
      </a:ln>
    </cs:spPr>
  </cs:errorBar>
  <cs:floor>
    <cs:lnRef idx="0"/>
    <cs:fillRef idx="0"/>
    <cs:effectRef idx="0"/>
    <cs:fontRef idx="minor">
      <a:schemeClr val="dk1"/>
    </cs:fontRef>
  </cs:floor>
  <cs:gridlineMajor>
    <cs:lnRef idx="0"/>
    <cs:fillRef idx="0"/>
    <cs:effectRef idx="0"/>
    <cs:fontRef idx="minor">
      <a:schemeClr val="dk1"/>
    </cs:fontRef>
    <cs:spPr>
      <a:ln>
        <a:solidFill>
          <a:schemeClr val="dk1">
            <a:lumMod val="15000"/>
            <a:lumOff val="85000"/>
          </a:schemeClr>
        </a:solidFill>
      </a:ln>
    </cs:spPr>
  </cs:gridlineMajor>
  <cs:gridlineMinor>
    <cs:lnRef idx="0"/>
    <cs:fillRef idx="0"/>
    <cs:effectRef idx="0"/>
    <cs:fontRef idx="minor">
      <a:schemeClr val="dk1"/>
    </cs:fontRef>
    <cs:spPr>
      <a:ln>
        <a:solidFill>
          <a:schemeClr val="dk1">
            <a:lumMod val="5000"/>
            <a:lumOff val="95000"/>
          </a:schemeClr>
        </a:solidFill>
      </a:ln>
    </cs:spPr>
  </cs:gridlineMinor>
  <cs:hiLoLine>
    <cs:lnRef idx="0"/>
    <cs:fillRef idx="0"/>
    <cs:effectRef idx="0"/>
    <cs:fontRef idx="minor">
      <a:schemeClr val="dk1"/>
    </cs:fontRef>
    <cs:spPr>
      <a:ln w="9525">
        <a:solidFill>
          <a:schemeClr val="dk1">
            <a:lumMod val="35000"/>
            <a:lumOff val="65000"/>
          </a:schemeClr>
        </a:solidFill>
      </a:ln>
    </cs:spPr>
  </cs:hiLoLine>
  <cs:leaderLine>
    <cs:lnRef idx="0"/>
    <cs:fillRef idx="0"/>
    <cs:effectRef idx="0"/>
    <cs:fontRef idx="minor">
      <a:schemeClr val="dk1"/>
    </cs:fontRef>
    <cs:spPr>
      <a:ln w="9525">
        <a:solidFill>
          <a:schemeClr val="dk1">
            <a:lumMod val="35000"/>
            <a:lumOff val="65000"/>
          </a:schemeClr>
        </a:solidFill>
      </a:ln>
    </cs:spPr>
  </cs:leaderLine>
  <cs:legend>
    <cs:lnRef idx="0"/>
    <cs:fillRef idx="0"/>
    <cs:effectRef idx="0"/>
    <cs:fontRef idx="minor">
      <a:schemeClr val="dk1">
        <a:lumMod val="65000"/>
        <a:lumOff val="35000"/>
      </a:schemeClr>
    </cs:fontRef>
    <cs:defRPr sz="900" kern="1200"/>
  </cs:legend>
  <cs:plotArea>
    <cs:lnRef idx="0"/>
    <cs:fillRef idx="0"/>
    <cs:effectRef idx="0"/>
    <cs:fontRef idx="minor">
      <a:schemeClr val="dk1"/>
    </cs:fontRef>
    <cs:spPr>
      <a:gradFill>
        <a:gsLst>
          <a:gs pos="100000">
            <a:schemeClr val="lt1">
              <a:lumMod val="95000"/>
            </a:schemeClr>
          </a:gs>
          <a:gs pos="0">
            <a:schemeClr val="lt1"/>
          </a:gs>
        </a:gsLst>
        <a:lin ang="5400000" scaled="0"/>
      </a:gradFill>
    </cs:spPr>
  </cs:plotArea>
  <cs:plotArea3D>
    <cs:lnRef idx="0"/>
    <cs:fillRef idx="0"/>
    <cs:effectRef idx="0"/>
    <cs:fontRef idx="minor">
      <a:schemeClr val="dk1"/>
    </cs:fontRef>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kern="1200"/>
  </cs:seriesAxis>
  <cs:seriesLine>
    <cs:lnRef idx="0"/>
    <cs:fillRef idx="0"/>
    <cs:effectRef idx="0"/>
    <cs:fontRef idx="minor">
      <a:schemeClr val="dk1"/>
    </cs:fontRef>
    <cs:spPr>
      <a:ln w="9525">
        <a:solidFill>
          <a:schemeClr val="dk1">
            <a:lumMod val="35000"/>
            <a:lumOff val="65000"/>
          </a:schemeClr>
        </a:solidFill>
        <a:prstDash val="dash"/>
      </a:ln>
    </cs:spPr>
  </cs:seriesLine>
  <cs:title>
    <cs:lnRef idx="0"/>
    <cs:fillRef idx="0"/>
    <cs:effectRef idx="0"/>
    <cs:fontRef idx="minor">
      <a:schemeClr val="dk1">
        <a:lumMod val="50000"/>
        <a:lumOff val="50000"/>
      </a:schemeClr>
    </cs:fontRef>
    <cs:defRPr sz="1400" kern="1200" cap="none" spc="20" baseline="0"/>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65000"/>
        <a:lumOff val="35000"/>
      </a:schemeClr>
    </cs:fontRef>
    <cs:defRPr sz="900" kern="1200" spc="20" baseline="0"/>
  </cs:valueAxis>
  <cs:wall>
    <cs:lnRef idx="0"/>
    <cs:fillRef idx="0"/>
    <cs:effectRef idx="0"/>
    <cs:fontRef idx="minor">
      <a:schemeClr val="dk1"/>
    </cs:fontRef>
  </cs:wall>
</cs:chartStyle>
</file>

<file path=ppt/charts/style3.xml><?xml version="1.0" encoding="utf-8"?>
<cs:chartStyle xmlns:cs="http://schemas.microsoft.com/office/drawing/2012/chartStyle" xmlns:a="http://schemas.openxmlformats.org/drawingml/2006/main" id="230">
  <cs:axisTitle>
    <cs:lnRef idx="0"/>
    <cs:fillRef idx="0"/>
    <cs:effectRef idx="0"/>
    <cs:fontRef idx="minor">
      <a:schemeClr val="dk1">
        <a:lumMod val="65000"/>
        <a:lumOff val="35000"/>
      </a:schemeClr>
    </cs:fontRef>
    <cs:defRPr sz="900" kern="1200" cap="all"/>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b="0" kern="1200" spc="20" baseline="0"/>
  </cs:categoryAxis>
  <cs:chartArea mods="allowNoLineOverride">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900" kern="1200"/>
  </cs:chartArea>
  <cs:dataLabel>
    <cs:lnRef idx="0"/>
    <cs:fillRef idx="0"/>
    <cs:effectRef idx="0"/>
    <cs:fontRef idx="minor">
      <a:schemeClr val="dk1">
        <a:lumMod val="65000"/>
        <a:lumOff val="3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3D>
  <cs:dataPointLine>
    <cs:lnRef idx="0">
      <cs:styleClr val="auto"/>
    </cs:lnRef>
    <cs:fillRef idx="0"/>
    <cs:effectRef idx="0"/>
    <cs:fontRef idx="minor">
      <a:schemeClr val="dk1"/>
    </cs:fontRef>
    <cs:spPr>
      <a:ln w="22225" cap="rnd" cmpd="sng" algn="ctr">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cap="flat" cmpd="sng" algn="ctr">
        <a:solidFill>
          <a:schemeClr val="phClr"/>
        </a:solidFill>
        <a:round/>
      </a:ln>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a:solidFill>
          <a:schemeClr val="dk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dk1">
            <a:lumMod val="65000"/>
            <a:lumOff val="35000"/>
          </a:schemeClr>
        </a:solidFill>
      </a:ln>
    </cs:spPr>
  </cs:downBar>
  <cs:dropLine>
    <cs:lnRef idx="0"/>
    <cs:fillRef idx="0"/>
    <cs:effectRef idx="0"/>
    <cs:fontRef idx="minor">
      <a:schemeClr val="dk1"/>
    </cs:fontRef>
    <cs:spPr>
      <a:ln w="9525" cap="flat" cmpd="sng" algn="ctr">
        <a:solidFill>
          <a:schemeClr val="dk1">
            <a:lumMod val="35000"/>
            <a:lumOff val="65000"/>
            <a:alpha val="33000"/>
          </a:schemeClr>
        </a:solidFill>
        <a:round/>
      </a:ln>
    </cs:spPr>
  </cs:dropLine>
  <cs:errorBar>
    <cs:lnRef idx="0"/>
    <cs:fillRef idx="0"/>
    <cs:effectRef idx="0"/>
    <cs:fontRef idx="minor">
      <a:schemeClr val="dk1"/>
    </cs:fontRef>
    <cs:spPr>
      <a:ln w="9525">
        <a:solidFill>
          <a:schemeClr val="dk1">
            <a:lumMod val="65000"/>
            <a:lumOff val="35000"/>
          </a:schemeClr>
        </a:solidFill>
      </a:ln>
    </cs:spPr>
  </cs:errorBar>
  <cs:floor>
    <cs:lnRef idx="0"/>
    <cs:fillRef idx="0"/>
    <cs:effectRef idx="0"/>
    <cs:fontRef idx="minor">
      <a:schemeClr val="dk1"/>
    </cs:fontRef>
  </cs:floor>
  <cs:gridlineMajor>
    <cs:lnRef idx="0"/>
    <cs:fillRef idx="0"/>
    <cs:effectRef idx="0"/>
    <cs:fontRef idx="minor">
      <a:schemeClr val="dk1"/>
    </cs:fontRef>
    <cs:spPr>
      <a:ln>
        <a:solidFill>
          <a:schemeClr val="dk1">
            <a:lumMod val="15000"/>
            <a:lumOff val="85000"/>
          </a:schemeClr>
        </a:solidFill>
      </a:ln>
    </cs:spPr>
  </cs:gridlineMajor>
  <cs:gridlineMinor>
    <cs:lnRef idx="0"/>
    <cs:fillRef idx="0"/>
    <cs:effectRef idx="0"/>
    <cs:fontRef idx="minor">
      <a:schemeClr val="dk1"/>
    </cs:fontRef>
    <cs:spPr>
      <a:ln>
        <a:solidFill>
          <a:schemeClr val="dk1">
            <a:lumMod val="5000"/>
            <a:lumOff val="95000"/>
          </a:schemeClr>
        </a:solidFill>
      </a:ln>
    </cs:spPr>
  </cs:gridlineMinor>
  <cs:hiLoLine>
    <cs:lnRef idx="0"/>
    <cs:fillRef idx="0"/>
    <cs:effectRef idx="0"/>
    <cs:fontRef idx="minor">
      <a:schemeClr val="dk1"/>
    </cs:fontRef>
    <cs:spPr>
      <a:ln w="9525">
        <a:solidFill>
          <a:schemeClr val="dk1">
            <a:lumMod val="35000"/>
            <a:lumOff val="65000"/>
          </a:schemeClr>
        </a:solidFill>
      </a:ln>
    </cs:spPr>
  </cs:hiLoLine>
  <cs:leaderLine>
    <cs:lnRef idx="0"/>
    <cs:fillRef idx="0"/>
    <cs:effectRef idx="0"/>
    <cs:fontRef idx="minor">
      <a:schemeClr val="dk1"/>
    </cs:fontRef>
    <cs:spPr>
      <a:ln w="9525">
        <a:solidFill>
          <a:schemeClr val="dk1">
            <a:lumMod val="35000"/>
            <a:lumOff val="65000"/>
          </a:schemeClr>
        </a:solidFill>
      </a:ln>
    </cs:spPr>
  </cs:leaderLine>
  <cs:legend>
    <cs:lnRef idx="0"/>
    <cs:fillRef idx="0"/>
    <cs:effectRef idx="0"/>
    <cs:fontRef idx="minor">
      <a:schemeClr val="dk1">
        <a:lumMod val="65000"/>
        <a:lumOff val="35000"/>
      </a:schemeClr>
    </cs:fontRef>
    <cs:defRPr sz="900" kern="1200"/>
  </cs:legend>
  <cs:plotArea>
    <cs:lnRef idx="0"/>
    <cs:fillRef idx="0"/>
    <cs:effectRef idx="0"/>
    <cs:fontRef idx="minor">
      <a:schemeClr val="dk1"/>
    </cs:fontRef>
    <cs:spPr>
      <a:gradFill>
        <a:gsLst>
          <a:gs pos="100000">
            <a:schemeClr val="lt1">
              <a:lumMod val="95000"/>
            </a:schemeClr>
          </a:gs>
          <a:gs pos="0">
            <a:schemeClr val="lt1"/>
          </a:gs>
        </a:gsLst>
        <a:lin ang="5400000" scaled="0"/>
      </a:gradFill>
    </cs:spPr>
  </cs:plotArea>
  <cs:plotArea3D>
    <cs:lnRef idx="0"/>
    <cs:fillRef idx="0"/>
    <cs:effectRef idx="0"/>
    <cs:fontRef idx="minor">
      <a:schemeClr val="dk1"/>
    </cs:fontRef>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kern="1200"/>
  </cs:seriesAxis>
  <cs:seriesLine>
    <cs:lnRef idx="0"/>
    <cs:fillRef idx="0"/>
    <cs:effectRef idx="0"/>
    <cs:fontRef idx="minor">
      <a:schemeClr val="dk1"/>
    </cs:fontRef>
    <cs:spPr>
      <a:ln w="9525">
        <a:solidFill>
          <a:schemeClr val="dk1">
            <a:lumMod val="35000"/>
            <a:lumOff val="65000"/>
          </a:schemeClr>
        </a:solidFill>
        <a:prstDash val="dash"/>
      </a:ln>
    </cs:spPr>
  </cs:seriesLine>
  <cs:title>
    <cs:lnRef idx="0"/>
    <cs:fillRef idx="0"/>
    <cs:effectRef idx="0"/>
    <cs:fontRef idx="minor">
      <a:schemeClr val="dk1">
        <a:lumMod val="50000"/>
        <a:lumOff val="50000"/>
      </a:schemeClr>
    </cs:fontRef>
    <cs:defRPr sz="1400" kern="1200" cap="none" spc="20" baseline="0"/>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65000"/>
        <a:lumOff val="35000"/>
      </a:schemeClr>
    </cs:fontRef>
    <cs:defRPr sz="900" kern="1200" spc="20" baseline="0"/>
  </cs:valueAxis>
  <cs:wall>
    <cs:lnRef idx="0"/>
    <cs:fillRef idx="0"/>
    <cs:effectRef idx="0"/>
    <cs:fontRef idx="minor">
      <a:schemeClr val="dk1"/>
    </cs:fontRef>
  </cs:wall>
</cs:chartStyle>
</file>

<file path=ppt/charts/style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342">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diagrams/_rels/data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ata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svg"/><Relationship Id="rId1" Type="http://schemas.openxmlformats.org/officeDocument/2006/relationships/image" Target="../media/image13.png"/><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diagrams/_rels/data3.xml.rels><?xml version="1.0" encoding="UTF-8" standalone="yes"?>
<Relationships xmlns="http://schemas.openxmlformats.org/package/2006/relationships"><Relationship Id="rId2" Type="http://schemas.openxmlformats.org/officeDocument/2006/relationships/image" Target="../media/image18.svg"/><Relationship Id="rId1" Type="http://schemas.openxmlformats.org/officeDocument/2006/relationships/image" Target="../media/image17.png"/></Relationships>
</file>

<file path=ppt/diagrams/_rels/data4.xml.rels><?xml version="1.0" encoding="UTF-8" standalone="yes"?>
<Relationships xmlns="http://schemas.openxmlformats.org/package/2006/relationships"><Relationship Id="rId2" Type="http://schemas.openxmlformats.org/officeDocument/2006/relationships/image" Target="../media/image18.svg"/><Relationship Id="rId1" Type="http://schemas.openxmlformats.org/officeDocument/2006/relationships/image" Target="../media/image17.png"/></Relationships>
</file>

<file path=ppt/diagrams/_rels/data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svg"/><Relationship Id="rId1" Type="http://schemas.openxmlformats.org/officeDocument/2006/relationships/image" Target="../media/image23.png"/><Relationship Id="rId4" Type="http://schemas.openxmlformats.org/officeDocument/2006/relationships/image" Target="../media/image26.svg"/></Relationships>
</file>

<file path=ppt/diagrams/_rels/data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svg"/><Relationship Id="rId1" Type="http://schemas.openxmlformats.org/officeDocument/2006/relationships/image" Target="../media/image32.png"/><Relationship Id="rId6" Type="http://schemas.openxmlformats.org/officeDocument/2006/relationships/image" Target="../media/image37.svg"/><Relationship Id="rId5" Type="http://schemas.openxmlformats.org/officeDocument/2006/relationships/image" Target="../media/image36.png"/><Relationship Id="rId4" Type="http://schemas.openxmlformats.org/officeDocument/2006/relationships/image" Target="../media/image35.svg"/></Relationships>
</file>

<file path=ppt/diagrams/_rels/data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svg"/><Relationship Id="rId1" Type="http://schemas.openxmlformats.org/officeDocument/2006/relationships/image" Target="../media/image38.png"/><Relationship Id="rId6" Type="http://schemas.openxmlformats.org/officeDocument/2006/relationships/image" Target="../media/image43.svg"/><Relationship Id="rId5" Type="http://schemas.openxmlformats.org/officeDocument/2006/relationships/image" Target="../media/image42.png"/><Relationship Id="rId4" Type="http://schemas.openxmlformats.org/officeDocument/2006/relationships/image" Target="../media/image41.svg"/></Relationships>
</file>

<file path=ppt/diagrams/_rels/drawing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rawing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svg"/><Relationship Id="rId1" Type="http://schemas.openxmlformats.org/officeDocument/2006/relationships/image" Target="../media/image13.png"/><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diagrams/_rels/drawing3.xml.rels><?xml version="1.0" encoding="UTF-8" standalone="yes"?>
<Relationships xmlns="http://schemas.openxmlformats.org/package/2006/relationships"><Relationship Id="rId2" Type="http://schemas.openxmlformats.org/officeDocument/2006/relationships/image" Target="../media/image18.svg"/><Relationship Id="rId1" Type="http://schemas.openxmlformats.org/officeDocument/2006/relationships/image" Target="../media/image17.png"/></Relationships>
</file>

<file path=ppt/diagrams/_rels/drawing4.xml.rels><?xml version="1.0" encoding="UTF-8" standalone="yes"?>
<Relationships xmlns="http://schemas.openxmlformats.org/package/2006/relationships"><Relationship Id="rId2" Type="http://schemas.openxmlformats.org/officeDocument/2006/relationships/image" Target="../media/image18.svg"/><Relationship Id="rId1" Type="http://schemas.openxmlformats.org/officeDocument/2006/relationships/image" Target="../media/image17.png"/></Relationships>
</file>

<file path=ppt/diagrams/_rels/drawing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svg"/><Relationship Id="rId1" Type="http://schemas.openxmlformats.org/officeDocument/2006/relationships/image" Target="../media/image23.png"/><Relationship Id="rId4" Type="http://schemas.openxmlformats.org/officeDocument/2006/relationships/image" Target="../media/image26.svg"/></Relationships>
</file>

<file path=ppt/diagrams/_rels/drawing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svg"/><Relationship Id="rId1" Type="http://schemas.openxmlformats.org/officeDocument/2006/relationships/image" Target="../media/image32.png"/><Relationship Id="rId6" Type="http://schemas.openxmlformats.org/officeDocument/2006/relationships/image" Target="../media/image37.svg"/><Relationship Id="rId5" Type="http://schemas.openxmlformats.org/officeDocument/2006/relationships/image" Target="../media/image36.png"/><Relationship Id="rId4" Type="http://schemas.openxmlformats.org/officeDocument/2006/relationships/image" Target="../media/image35.svg"/></Relationships>
</file>

<file path=ppt/diagrams/_rels/drawing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svg"/><Relationship Id="rId1" Type="http://schemas.openxmlformats.org/officeDocument/2006/relationships/image" Target="../media/image38.png"/><Relationship Id="rId6" Type="http://schemas.openxmlformats.org/officeDocument/2006/relationships/image" Target="../media/image43.svg"/><Relationship Id="rId5" Type="http://schemas.openxmlformats.org/officeDocument/2006/relationships/image" Target="../media/image42.png"/><Relationship Id="rId4" Type="http://schemas.openxmlformats.org/officeDocument/2006/relationships/image" Target="../media/image41.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_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dgm:fillClrLst>
    <dgm:linClrLst meth="repeat">
      <a:schemeClr val="lt1">
        <a:alpha val="0"/>
      </a:schemeClr>
    </dgm:linClrLst>
    <dgm:effectClrLst/>
    <dgm:txLinClrLst/>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6C570B2-62F0-4811-A4ED-BA0CEC182C1E}"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5080E018-3F9D-4B8A-8E7E-54AF90B614D6}">
      <dgm:prSet/>
      <dgm:spPr/>
      <dgm:t>
        <a:bodyPr/>
        <a:lstStyle/>
        <a:p>
          <a:pPr>
            <a:lnSpc>
              <a:spcPct val="100000"/>
            </a:lnSpc>
          </a:pPr>
          <a:r>
            <a:rPr lang="en-US"/>
            <a:t>What is the leading cause of death in the United States?</a:t>
          </a:r>
        </a:p>
      </dgm:t>
    </dgm:pt>
    <dgm:pt modelId="{97384B19-83A8-49B4-91D1-A92573A78AE5}" type="parTrans" cxnId="{3D2E8810-5868-4E3F-A192-77EEFF6C99DB}">
      <dgm:prSet/>
      <dgm:spPr/>
      <dgm:t>
        <a:bodyPr/>
        <a:lstStyle/>
        <a:p>
          <a:endParaRPr lang="en-US"/>
        </a:p>
      </dgm:t>
    </dgm:pt>
    <dgm:pt modelId="{42846566-95FD-424C-8761-A7FFD348841E}" type="sibTrans" cxnId="{3D2E8810-5868-4E3F-A192-77EEFF6C99DB}">
      <dgm:prSet/>
      <dgm:spPr/>
      <dgm:t>
        <a:bodyPr/>
        <a:lstStyle/>
        <a:p>
          <a:endParaRPr lang="en-US"/>
        </a:p>
      </dgm:t>
    </dgm:pt>
    <dgm:pt modelId="{5274E116-D121-49D6-A87B-F18DFB194BC2}">
      <dgm:prSet/>
      <dgm:spPr/>
      <dgm:t>
        <a:bodyPr/>
        <a:lstStyle/>
        <a:p>
          <a:pPr>
            <a:lnSpc>
              <a:spcPct val="100000"/>
            </a:lnSpc>
          </a:pPr>
          <a:r>
            <a:rPr lang="en-US" dirty="0"/>
            <a:t>What is the current trend for the leading cause of death?</a:t>
          </a:r>
        </a:p>
      </dgm:t>
    </dgm:pt>
    <dgm:pt modelId="{C46647B4-0C24-4F7A-A958-07180DB294E0}" type="parTrans" cxnId="{D933AE5D-8284-44C4-AD5C-5B4DB670B0FD}">
      <dgm:prSet/>
      <dgm:spPr/>
      <dgm:t>
        <a:bodyPr/>
        <a:lstStyle/>
        <a:p>
          <a:endParaRPr lang="en-US"/>
        </a:p>
      </dgm:t>
    </dgm:pt>
    <dgm:pt modelId="{82C3B66D-1C4F-4D8F-938B-809F8252066F}" type="sibTrans" cxnId="{D933AE5D-8284-44C4-AD5C-5B4DB670B0FD}">
      <dgm:prSet/>
      <dgm:spPr/>
      <dgm:t>
        <a:bodyPr/>
        <a:lstStyle/>
        <a:p>
          <a:endParaRPr lang="en-US"/>
        </a:p>
      </dgm:t>
    </dgm:pt>
    <dgm:pt modelId="{4396033D-2D4F-4163-A921-8A1B93301084}">
      <dgm:prSet/>
      <dgm:spPr/>
      <dgm:t>
        <a:bodyPr/>
        <a:lstStyle/>
        <a:p>
          <a:pPr>
            <a:lnSpc>
              <a:spcPct val="100000"/>
            </a:lnSpc>
          </a:pPr>
          <a:r>
            <a:rPr lang="en-US" dirty="0"/>
            <a:t>Which factors have the greatest impact on the mortality rate?</a:t>
          </a:r>
        </a:p>
      </dgm:t>
    </dgm:pt>
    <dgm:pt modelId="{AA232F29-93D1-4F5E-88FF-F327F6EBB037}" type="parTrans" cxnId="{BEA7DC48-986A-4024-B629-93DB3499B234}">
      <dgm:prSet/>
      <dgm:spPr/>
      <dgm:t>
        <a:bodyPr/>
        <a:lstStyle/>
        <a:p>
          <a:endParaRPr lang="en-US"/>
        </a:p>
      </dgm:t>
    </dgm:pt>
    <dgm:pt modelId="{5C297D3A-750A-4BDB-A924-97ED7C266037}" type="sibTrans" cxnId="{BEA7DC48-986A-4024-B629-93DB3499B234}">
      <dgm:prSet/>
      <dgm:spPr/>
      <dgm:t>
        <a:bodyPr/>
        <a:lstStyle/>
        <a:p>
          <a:endParaRPr lang="en-US"/>
        </a:p>
      </dgm:t>
    </dgm:pt>
    <dgm:pt modelId="{AEA0310E-F13D-4880-A612-E2C2147073B5}">
      <dgm:prSet/>
      <dgm:spPr/>
      <dgm:t>
        <a:bodyPr/>
        <a:lstStyle/>
        <a:p>
          <a:pPr>
            <a:lnSpc>
              <a:spcPct val="100000"/>
            </a:lnSpc>
          </a:pPr>
          <a:r>
            <a:rPr lang="en-US" dirty="0"/>
            <a:t>Which states should be treated as high risk?</a:t>
          </a:r>
        </a:p>
      </dgm:t>
    </dgm:pt>
    <dgm:pt modelId="{936FC0B3-2A16-4639-A342-12CB22CCCC92}" type="parTrans" cxnId="{880C79C6-37FC-4719-A8E3-D90017D8A508}">
      <dgm:prSet/>
      <dgm:spPr/>
      <dgm:t>
        <a:bodyPr/>
        <a:lstStyle/>
        <a:p>
          <a:endParaRPr lang="en-US"/>
        </a:p>
      </dgm:t>
    </dgm:pt>
    <dgm:pt modelId="{229D986E-5169-42E8-A88E-EE68FC93EF15}" type="sibTrans" cxnId="{880C79C6-37FC-4719-A8E3-D90017D8A508}">
      <dgm:prSet/>
      <dgm:spPr/>
      <dgm:t>
        <a:bodyPr/>
        <a:lstStyle/>
        <a:p>
          <a:endParaRPr lang="en-US"/>
        </a:p>
      </dgm:t>
    </dgm:pt>
    <dgm:pt modelId="{1CE8D275-F449-4D3C-BEBA-EA51A331796B}" type="pres">
      <dgm:prSet presAssocID="{E6C570B2-62F0-4811-A4ED-BA0CEC182C1E}" presName="root" presStyleCnt="0">
        <dgm:presLayoutVars>
          <dgm:dir/>
          <dgm:resizeHandles val="exact"/>
        </dgm:presLayoutVars>
      </dgm:prSet>
      <dgm:spPr/>
    </dgm:pt>
    <dgm:pt modelId="{76C3594A-DFE5-41F8-BD6A-C732E9939705}" type="pres">
      <dgm:prSet presAssocID="{5080E018-3F9D-4B8A-8E7E-54AF90B614D6}" presName="compNode" presStyleCnt="0"/>
      <dgm:spPr/>
    </dgm:pt>
    <dgm:pt modelId="{A1098420-3768-4839-A777-92E1244C04FE}" type="pres">
      <dgm:prSet presAssocID="{5080E018-3F9D-4B8A-8E7E-54AF90B614D6}"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kull"/>
        </a:ext>
      </dgm:extLst>
    </dgm:pt>
    <dgm:pt modelId="{F3D81878-83B3-4579-934D-CE83285AC406}" type="pres">
      <dgm:prSet presAssocID="{5080E018-3F9D-4B8A-8E7E-54AF90B614D6}" presName="spaceRect" presStyleCnt="0"/>
      <dgm:spPr/>
    </dgm:pt>
    <dgm:pt modelId="{55E95527-2D98-41E8-857F-7F8FE1D16D99}" type="pres">
      <dgm:prSet presAssocID="{5080E018-3F9D-4B8A-8E7E-54AF90B614D6}" presName="textRect" presStyleLbl="revTx" presStyleIdx="0" presStyleCnt="4">
        <dgm:presLayoutVars>
          <dgm:chMax val="1"/>
          <dgm:chPref val="1"/>
        </dgm:presLayoutVars>
      </dgm:prSet>
      <dgm:spPr/>
    </dgm:pt>
    <dgm:pt modelId="{BFC847E4-3B76-4F48-B334-FD459F61D0DF}" type="pres">
      <dgm:prSet presAssocID="{42846566-95FD-424C-8761-A7FFD348841E}" presName="sibTrans" presStyleCnt="0"/>
      <dgm:spPr/>
    </dgm:pt>
    <dgm:pt modelId="{67CF71C7-C691-498B-96F6-1E1093C64F6C}" type="pres">
      <dgm:prSet presAssocID="{5274E116-D121-49D6-A87B-F18DFB194BC2}" presName="compNode" presStyleCnt="0"/>
      <dgm:spPr/>
    </dgm:pt>
    <dgm:pt modelId="{7156D7CD-BCE4-4A29-9EAD-A784AAD66323}" type="pres">
      <dgm:prSet presAssocID="{5274E116-D121-49D6-A87B-F18DFB194BC2}"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ownward trend"/>
        </a:ext>
      </dgm:extLst>
    </dgm:pt>
    <dgm:pt modelId="{33C9A472-D7B9-4F13-A8D4-EDEFEE9FC781}" type="pres">
      <dgm:prSet presAssocID="{5274E116-D121-49D6-A87B-F18DFB194BC2}" presName="spaceRect" presStyleCnt="0"/>
      <dgm:spPr/>
    </dgm:pt>
    <dgm:pt modelId="{CB1AEFCD-B1EB-4B7F-96D0-0A29750C93E7}" type="pres">
      <dgm:prSet presAssocID="{5274E116-D121-49D6-A87B-F18DFB194BC2}" presName="textRect" presStyleLbl="revTx" presStyleIdx="1" presStyleCnt="4">
        <dgm:presLayoutVars>
          <dgm:chMax val="1"/>
          <dgm:chPref val="1"/>
        </dgm:presLayoutVars>
      </dgm:prSet>
      <dgm:spPr/>
    </dgm:pt>
    <dgm:pt modelId="{A0F8F9BB-9436-49BA-A2F0-D46ABF470C54}" type="pres">
      <dgm:prSet presAssocID="{82C3B66D-1C4F-4D8F-938B-809F8252066F}" presName="sibTrans" presStyleCnt="0"/>
      <dgm:spPr/>
    </dgm:pt>
    <dgm:pt modelId="{DBD66FD8-0055-46FE-AB41-FCCF78AA78CB}" type="pres">
      <dgm:prSet presAssocID="{4396033D-2D4F-4163-A921-8A1B93301084}" presName="compNode" presStyleCnt="0"/>
      <dgm:spPr/>
    </dgm:pt>
    <dgm:pt modelId="{F44763D3-C42A-4620-B599-69B2AD10E3E6}" type="pres">
      <dgm:prSet presAssocID="{4396033D-2D4F-4163-A921-8A1B93301084}"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eart with Pulse"/>
        </a:ext>
      </dgm:extLst>
    </dgm:pt>
    <dgm:pt modelId="{31AE1CC3-7BFF-4B57-9D0A-D45A416415B6}" type="pres">
      <dgm:prSet presAssocID="{4396033D-2D4F-4163-A921-8A1B93301084}" presName="spaceRect" presStyleCnt="0"/>
      <dgm:spPr/>
    </dgm:pt>
    <dgm:pt modelId="{15B8230B-D15A-4409-984C-8460CC2B05A3}" type="pres">
      <dgm:prSet presAssocID="{4396033D-2D4F-4163-A921-8A1B93301084}" presName="textRect" presStyleLbl="revTx" presStyleIdx="2" presStyleCnt="4">
        <dgm:presLayoutVars>
          <dgm:chMax val="1"/>
          <dgm:chPref val="1"/>
        </dgm:presLayoutVars>
      </dgm:prSet>
      <dgm:spPr/>
    </dgm:pt>
    <dgm:pt modelId="{D14660E4-916A-482A-9172-192988CFB6C3}" type="pres">
      <dgm:prSet presAssocID="{5C297D3A-750A-4BDB-A924-97ED7C266037}" presName="sibTrans" presStyleCnt="0"/>
      <dgm:spPr/>
    </dgm:pt>
    <dgm:pt modelId="{5F78721C-0C82-47F0-B178-A28FE662D34F}" type="pres">
      <dgm:prSet presAssocID="{AEA0310E-F13D-4880-A612-E2C2147073B5}" presName="compNode" presStyleCnt="0"/>
      <dgm:spPr/>
    </dgm:pt>
    <dgm:pt modelId="{F087771F-8BF4-4BD2-9C1D-B1C43ED5CB6E}" type="pres">
      <dgm:prSet presAssocID="{AEA0310E-F13D-4880-A612-E2C2147073B5}"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Warning"/>
        </a:ext>
      </dgm:extLst>
    </dgm:pt>
    <dgm:pt modelId="{F16C924C-D3B2-4209-8825-38070079ED3E}" type="pres">
      <dgm:prSet presAssocID="{AEA0310E-F13D-4880-A612-E2C2147073B5}" presName="spaceRect" presStyleCnt="0"/>
      <dgm:spPr/>
    </dgm:pt>
    <dgm:pt modelId="{D6E6E978-ED1C-4F04-961D-CDA6BA4CC1E8}" type="pres">
      <dgm:prSet presAssocID="{AEA0310E-F13D-4880-A612-E2C2147073B5}" presName="textRect" presStyleLbl="revTx" presStyleIdx="3" presStyleCnt="4">
        <dgm:presLayoutVars>
          <dgm:chMax val="1"/>
          <dgm:chPref val="1"/>
        </dgm:presLayoutVars>
      </dgm:prSet>
      <dgm:spPr/>
    </dgm:pt>
  </dgm:ptLst>
  <dgm:cxnLst>
    <dgm:cxn modelId="{1F5FC902-C70E-0748-B398-CCBA4510F070}" type="presOf" srcId="{AEA0310E-F13D-4880-A612-E2C2147073B5}" destId="{D6E6E978-ED1C-4F04-961D-CDA6BA4CC1E8}" srcOrd="0" destOrd="0" presId="urn:microsoft.com/office/officeart/2018/2/layout/IconLabelList"/>
    <dgm:cxn modelId="{3D2E8810-5868-4E3F-A192-77EEFF6C99DB}" srcId="{E6C570B2-62F0-4811-A4ED-BA0CEC182C1E}" destId="{5080E018-3F9D-4B8A-8E7E-54AF90B614D6}" srcOrd="0" destOrd="0" parTransId="{97384B19-83A8-49B4-91D1-A92573A78AE5}" sibTransId="{42846566-95FD-424C-8761-A7FFD348841E}"/>
    <dgm:cxn modelId="{3393F210-E934-2E4D-862F-FD2040746012}" type="presOf" srcId="{4396033D-2D4F-4163-A921-8A1B93301084}" destId="{15B8230B-D15A-4409-984C-8460CC2B05A3}" srcOrd="0" destOrd="0" presId="urn:microsoft.com/office/officeart/2018/2/layout/IconLabelList"/>
    <dgm:cxn modelId="{BEA7DC48-986A-4024-B629-93DB3499B234}" srcId="{E6C570B2-62F0-4811-A4ED-BA0CEC182C1E}" destId="{4396033D-2D4F-4163-A921-8A1B93301084}" srcOrd="2" destOrd="0" parTransId="{AA232F29-93D1-4F5E-88FF-F327F6EBB037}" sibTransId="{5C297D3A-750A-4BDB-A924-97ED7C266037}"/>
    <dgm:cxn modelId="{01498B53-2A58-1243-9AD7-2E0E4B952646}" type="presOf" srcId="{5274E116-D121-49D6-A87B-F18DFB194BC2}" destId="{CB1AEFCD-B1EB-4B7F-96D0-0A29750C93E7}" srcOrd="0" destOrd="0" presId="urn:microsoft.com/office/officeart/2018/2/layout/IconLabelList"/>
    <dgm:cxn modelId="{D933AE5D-8284-44C4-AD5C-5B4DB670B0FD}" srcId="{E6C570B2-62F0-4811-A4ED-BA0CEC182C1E}" destId="{5274E116-D121-49D6-A87B-F18DFB194BC2}" srcOrd="1" destOrd="0" parTransId="{C46647B4-0C24-4F7A-A958-07180DB294E0}" sibTransId="{82C3B66D-1C4F-4D8F-938B-809F8252066F}"/>
    <dgm:cxn modelId="{FD9762A7-2B2F-7E4E-A5CA-2C81B8A5062A}" type="presOf" srcId="{5080E018-3F9D-4B8A-8E7E-54AF90B614D6}" destId="{55E95527-2D98-41E8-857F-7F8FE1D16D99}" srcOrd="0" destOrd="0" presId="urn:microsoft.com/office/officeart/2018/2/layout/IconLabelList"/>
    <dgm:cxn modelId="{880C79C6-37FC-4719-A8E3-D90017D8A508}" srcId="{E6C570B2-62F0-4811-A4ED-BA0CEC182C1E}" destId="{AEA0310E-F13D-4880-A612-E2C2147073B5}" srcOrd="3" destOrd="0" parTransId="{936FC0B3-2A16-4639-A342-12CB22CCCC92}" sibTransId="{229D986E-5169-42E8-A88E-EE68FC93EF15}"/>
    <dgm:cxn modelId="{81A008DD-31D7-EE4E-8026-48D21A721B12}" type="presOf" srcId="{E6C570B2-62F0-4811-A4ED-BA0CEC182C1E}" destId="{1CE8D275-F449-4D3C-BEBA-EA51A331796B}" srcOrd="0" destOrd="0" presId="urn:microsoft.com/office/officeart/2018/2/layout/IconLabelList"/>
    <dgm:cxn modelId="{23C789B4-AF6C-BD4E-8954-B3D38EC5EB6A}" type="presParOf" srcId="{1CE8D275-F449-4D3C-BEBA-EA51A331796B}" destId="{76C3594A-DFE5-41F8-BD6A-C732E9939705}" srcOrd="0" destOrd="0" presId="urn:microsoft.com/office/officeart/2018/2/layout/IconLabelList"/>
    <dgm:cxn modelId="{2361FBBC-2F2D-3E43-B4AA-FCB7DA436BC0}" type="presParOf" srcId="{76C3594A-DFE5-41F8-BD6A-C732E9939705}" destId="{A1098420-3768-4839-A777-92E1244C04FE}" srcOrd="0" destOrd="0" presId="urn:microsoft.com/office/officeart/2018/2/layout/IconLabelList"/>
    <dgm:cxn modelId="{0A5D56C0-BC2A-F443-B234-647E9707EEC9}" type="presParOf" srcId="{76C3594A-DFE5-41F8-BD6A-C732E9939705}" destId="{F3D81878-83B3-4579-934D-CE83285AC406}" srcOrd="1" destOrd="0" presId="urn:microsoft.com/office/officeart/2018/2/layout/IconLabelList"/>
    <dgm:cxn modelId="{5C382E09-735B-6B42-9BBA-46FF0B8CC629}" type="presParOf" srcId="{76C3594A-DFE5-41F8-BD6A-C732E9939705}" destId="{55E95527-2D98-41E8-857F-7F8FE1D16D99}" srcOrd="2" destOrd="0" presId="urn:microsoft.com/office/officeart/2018/2/layout/IconLabelList"/>
    <dgm:cxn modelId="{DB5BBD44-0D68-CF4A-9871-32EC770C2398}" type="presParOf" srcId="{1CE8D275-F449-4D3C-BEBA-EA51A331796B}" destId="{BFC847E4-3B76-4F48-B334-FD459F61D0DF}" srcOrd="1" destOrd="0" presId="urn:microsoft.com/office/officeart/2018/2/layout/IconLabelList"/>
    <dgm:cxn modelId="{ED5874EE-19F2-1848-B070-A5CC6DFCD6CE}" type="presParOf" srcId="{1CE8D275-F449-4D3C-BEBA-EA51A331796B}" destId="{67CF71C7-C691-498B-96F6-1E1093C64F6C}" srcOrd="2" destOrd="0" presId="urn:microsoft.com/office/officeart/2018/2/layout/IconLabelList"/>
    <dgm:cxn modelId="{B461B717-0B1E-694A-8306-0695EF212A22}" type="presParOf" srcId="{67CF71C7-C691-498B-96F6-1E1093C64F6C}" destId="{7156D7CD-BCE4-4A29-9EAD-A784AAD66323}" srcOrd="0" destOrd="0" presId="urn:microsoft.com/office/officeart/2018/2/layout/IconLabelList"/>
    <dgm:cxn modelId="{32D89A36-B973-9343-A567-7CB2CDE658C5}" type="presParOf" srcId="{67CF71C7-C691-498B-96F6-1E1093C64F6C}" destId="{33C9A472-D7B9-4F13-A8D4-EDEFEE9FC781}" srcOrd="1" destOrd="0" presId="urn:microsoft.com/office/officeart/2018/2/layout/IconLabelList"/>
    <dgm:cxn modelId="{677BC3DD-C225-EE46-888D-C9EA6CB1FEF5}" type="presParOf" srcId="{67CF71C7-C691-498B-96F6-1E1093C64F6C}" destId="{CB1AEFCD-B1EB-4B7F-96D0-0A29750C93E7}" srcOrd="2" destOrd="0" presId="urn:microsoft.com/office/officeart/2018/2/layout/IconLabelList"/>
    <dgm:cxn modelId="{F06E30A5-9271-0147-85F8-FE494CDAD251}" type="presParOf" srcId="{1CE8D275-F449-4D3C-BEBA-EA51A331796B}" destId="{A0F8F9BB-9436-49BA-A2F0-D46ABF470C54}" srcOrd="3" destOrd="0" presId="urn:microsoft.com/office/officeart/2018/2/layout/IconLabelList"/>
    <dgm:cxn modelId="{39C9CAA3-F30A-0C43-BCC6-52222D2E158D}" type="presParOf" srcId="{1CE8D275-F449-4D3C-BEBA-EA51A331796B}" destId="{DBD66FD8-0055-46FE-AB41-FCCF78AA78CB}" srcOrd="4" destOrd="0" presId="urn:microsoft.com/office/officeart/2018/2/layout/IconLabelList"/>
    <dgm:cxn modelId="{6E47DEE8-9212-AE4A-ACB4-CF28784CDA0D}" type="presParOf" srcId="{DBD66FD8-0055-46FE-AB41-FCCF78AA78CB}" destId="{F44763D3-C42A-4620-B599-69B2AD10E3E6}" srcOrd="0" destOrd="0" presId="urn:microsoft.com/office/officeart/2018/2/layout/IconLabelList"/>
    <dgm:cxn modelId="{0762FE8F-A2D6-3640-B6C4-4DA246505690}" type="presParOf" srcId="{DBD66FD8-0055-46FE-AB41-FCCF78AA78CB}" destId="{31AE1CC3-7BFF-4B57-9D0A-D45A416415B6}" srcOrd="1" destOrd="0" presId="urn:microsoft.com/office/officeart/2018/2/layout/IconLabelList"/>
    <dgm:cxn modelId="{3BAF9E65-BB7B-4F4D-88F8-FFF4976F7CA1}" type="presParOf" srcId="{DBD66FD8-0055-46FE-AB41-FCCF78AA78CB}" destId="{15B8230B-D15A-4409-984C-8460CC2B05A3}" srcOrd="2" destOrd="0" presId="urn:microsoft.com/office/officeart/2018/2/layout/IconLabelList"/>
    <dgm:cxn modelId="{BA5E3413-59E2-FC4B-A439-F6077A80DFA0}" type="presParOf" srcId="{1CE8D275-F449-4D3C-BEBA-EA51A331796B}" destId="{D14660E4-916A-482A-9172-192988CFB6C3}" srcOrd="5" destOrd="0" presId="urn:microsoft.com/office/officeart/2018/2/layout/IconLabelList"/>
    <dgm:cxn modelId="{A6032BF6-4B44-174C-9971-82A7E5A0F610}" type="presParOf" srcId="{1CE8D275-F449-4D3C-BEBA-EA51A331796B}" destId="{5F78721C-0C82-47F0-B178-A28FE662D34F}" srcOrd="6" destOrd="0" presId="urn:microsoft.com/office/officeart/2018/2/layout/IconLabelList"/>
    <dgm:cxn modelId="{6E3C1EE0-61C9-1B48-A430-4230DE0DFF0F}" type="presParOf" srcId="{5F78721C-0C82-47F0-B178-A28FE662D34F}" destId="{F087771F-8BF4-4BD2-9C1D-B1C43ED5CB6E}" srcOrd="0" destOrd="0" presId="urn:microsoft.com/office/officeart/2018/2/layout/IconLabelList"/>
    <dgm:cxn modelId="{F34FCB8B-C5AF-3245-900A-4F0EFC6C0B12}" type="presParOf" srcId="{5F78721C-0C82-47F0-B178-A28FE662D34F}" destId="{F16C924C-D3B2-4209-8825-38070079ED3E}" srcOrd="1" destOrd="0" presId="urn:microsoft.com/office/officeart/2018/2/layout/IconLabelList"/>
    <dgm:cxn modelId="{13BBFE84-7CE7-F743-A268-2A68A3EEB65A}" type="presParOf" srcId="{5F78721C-0C82-47F0-B178-A28FE662D34F}" destId="{D6E6E978-ED1C-4F04-961D-CDA6BA4CC1E8}"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A7598D3-F2FB-432C-937E-F4CAF055B1B3}" type="doc">
      <dgm:prSet loTypeId="urn:microsoft.com/office/officeart/2018/5/layout/IconCircleLabelList" loCatId="icon" qsTypeId="urn:microsoft.com/office/officeart/2005/8/quickstyle/simple1" qsCatId="simple" csTypeId="urn:microsoft.com/office/officeart/2018/5/colors/Iconchunking_neutralicon_accent2_2" csCatId="accent2" phldr="1"/>
      <dgm:spPr/>
      <dgm:t>
        <a:bodyPr/>
        <a:lstStyle/>
        <a:p>
          <a:endParaRPr lang="en-US"/>
        </a:p>
      </dgm:t>
    </dgm:pt>
    <dgm:pt modelId="{246DF8BB-226F-482C-BFAE-14B6161A5808}">
      <dgm:prSet/>
      <dgm:spPr/>
      <dgm:t>
        <a:bodyPr/>
        <a:lstStyle/>
        <a:p>
          <a:pPr>
            <a:lnSpc>
              <a:spcPct val="100000"/>
            </a:lnSpc>
            <a:defRPr cap="all"/>
          </a:pPr>
          <a:r>
            <a:rPr lang="en-US" dirty="0"/>
            <a:t>Population Demographics</a:t>
          </a:r>
        </a:p>
        <a:p>
          <a:pPr>
            <a:lnSpc>
              <a:spcPct val="100000"/>
            </a:lnSpc>
            <a:defRPr cap="all"/>
          </a:pPr>
          <a:r>
            <a:rPr lang="en-US" b="1" dirty="0"/>
            <a:t>CDC – NCHS</a:t>
          </a:r>
        </a:p>
      </dgm:t>
    </dgm:pt>
    <dgm:pt modelId="{28C11E65-B94D-45C3-A143-7BBFA1387E1C}" type="parTrans" cxnId="{1A23A6AD-0DFF-4606-8BD0-5118AB277783}">
      <dgm:prSet/>
      <dgm:spPr/>
      <dgm:t>
        <a:bodyPr/>
        <a:lstStyle/>
        <a:p>
          <a:endParaRPr lang="en-US" sz="2000"/>
        </a:p>
      </dgm:t>
    </dgm:pt>
    <dgm:pt modelId="{FF8CF97A-3BC0-43B0-8A59-164B92F8D65F}" type="sibTrans" cxnId="{1A23A6AD-0DFF-4606-8BD0-5118AB277783}">
      <dgm:prSet/>
      <dgm:spPr/>
      <dgm:t>
        <a:bodyPr/>
        <a:lstStyle/>
        <a:p>
          <a:endParaRPr lang="en-US"/>
        </a:p>
      </dgm:t>
    </dgm:pt>
    <dgm:pt modelId="{BBD614C7-CDEE-4C78-8DB8-58DE8016A101}">
      <dgm:prSet/>
      <dgm:spPr/>
      <dgm:t>
        <a:bodyPr/>
        <a:lstStyle/>
        <a:p>
          <a:pPr>
            <a:lnSpc>
              <a:spcPct val="100000"/>
            </a:lnSpc>
            <a:defRPr cap="all"/>
          </a:pPr>
          <a:r>
            <a:rPr lang="en-US"/>
            <a:t>Alcohol Consumption</a:t>
          </a:r>
        </a:p>
        <a:p>
          <a:pPr>
            <a:lnSpc>
              <a:spcPct val="100000"/>
            </a:lnSpc>
            <a:defRPr cap="all"/>
          </a:pPr>
          <a:r>
            <a:rPr lang="en-US" b="1"/>
            <a:t>National Institute on Alcohol Abuse and Alcoholism </a:t>
          </a:r>
        </a:p>
      </dgm:t>
    </dgm:pt>
    <dgm:pt modelId="{2EB02C98-4E28-4121-844A-D437AB126FDC}" type="parTrans" cxnId="{F4B16478-FAAD-45F3-83B2-14B73023E80E}">
      <dgm:prSet/>
      <dgm:spPr/>
      <dgm:t>
        <a:bodyPr/>
        <a:lstStyle/>
        <a:p>
          <a:endParaRPr lang="en-US" sz="2000"/>
        </a:p>
      </dgm:t>
    </dgm:pt>
    <dgm:pt modelId="{22B24AA3-9424-4B92-8E26-08740CA316FA}" type="sibTrans" cxnId="{F4B16478-FAAD-45F3-83B2-14B73023E80E}">
      <dgm:prSet/>
      <dgm:spPr/>
      <dgm:t>
        <a:bodyPr/>
        <a:lstStyle/>
        <a:p>
          <a:endParaRPr lang="en-US"/>
        </a:p>
      </dgm:t>
    </dgm:pt>
    <dgm:pt modelId="{CABFFD64-C97A-426A-A087-24452C285B5F}">
      <dgm:prSet/>
      <dgm:spPr/>
      <dgm:t>
        <a:bodyPr/>
        <a:lstStyle/>
        <a:p>
          <a:pPr>
            <a:lnSpc>
              <a:spcPct val="100000"/>
            </a:lnSpc>
            <a:defRPr cap="all"/>
          </a:pPr>
          <a:r>
            <a:rPr lang="en-US"/>
            <a:t>Smoking</a:t>
          </a:r>
        </a:p>
        <a:p>
          <a:pPr>
            <a:lnSpc>
              <a:spcPct val="100000"/>
            </a:lnSpc>
            <a:defRPr cap="all"/>
          </a:pPr>
          <a:r>
            <a:rPr lang="en-US" b="1"/>
            <a:t>United Health Foundation</a:t>
          </a:r>
        </a:p>
      </dgm:t>
    </dgm:pt>
    <dgm:pt modelId="{5A55307E-8F1C-48D1-AA93-380E057932B9}" type="parTrans" cxnId="{18857EC8-6E05-4428-A345-5A6135B7C6B4}">
      <dgm:prSet/>
      <dgm:spPr/>
      <dgm:t>
        <a:bodyPr/>
        <a:lstStyle/>
        <a:p>
          <a:endParaRPr lang="en-US" sz="2000"/>
        </a:p>
      </dgm:t>
    </dgm:pt>
    <dgm:pt modelId="{DD7FA33C-F577-45A5-BEBF-D83F897468C5}" type="sibTrans" cxnId="{18857EC8-6E05-4428-A345-5A6135B7C6B4}">
      <dgm:prSet/>
      <dgm:spPr/>
      <dgm:t>
        <a:bodyPr/>
        <a:lstStyle/>
        <a:p>
          <a:endParaRPr lang="en-US"/>
        </a:p>
      </dgm:t>
    </dgm:pt>
    <dgm:pt modelId="{14B42298-7F04-4277-B8D6-D43CE745477D}" type="pres">
      <dgm:prSet presAssocID="{3A7598D3-F2FB-432C-937E-F4CAF055B1B3}" presName="root" presStyleCnt="0">
        <dgm:presLayoutVars>
          <dgm:dir/>
          <dgm:resizeHandles val="exact"/>
        </dgm:presLayoutVars>
      </dgm:prSet>
      <dgm:spPr/>
    </dgm:pt>
    <dgm:pt modelId="{DAA84F5E-7046-4D1D-80F9-44273C483A24}" type="pres">
      <dgm:prSet presAssocID="{246DF8BB-226F-482C-BFAE-14B6161A5808}" presName="compNode" presStyleCnt="0"/>
      <dgm:spPr/>
    </dgm:pt>
    <dgm:pt modelId="{17E2B22F-8907-496B-B110-B8ACD6A51ED9}" type="pres">
      <dgm:prSet presAssocID="{246DF8BB-226F-482C-BFAE-14B6161A5808}" presName="iconBgRect" presStyleLbl="bgShp" presStyleIdx="0" presStyleCnt="3"/>
      <dgm:spPr/>
    </dgm:pt>
    <dgm:pt modelId="{2E7BE604-1A14-4FEC-9694-252C6E574449}" type="pres">
      <dgm:prSet presAssocID="{246DF8BB-226F-482C-BFAE-14B6161A5808}"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Group"/>
        </a:ext>
      </dgm:extLst>
    </dgm:pt>
    <dgm:pt modelId="{14BA3CF7-F46C-40D3-9B1C-BA4F0DEEFC80}" type="pres">
      <dgm:prSet presAssocID="{246DF8BB-226F-482C-BFAE-14B6161A5808}" presName="spaceRect" presStyleCnt="0"/>
      <dgm:spPr/>
    </dgm:pt>
    <dgm:pt modelId="{A88C32E2-9421-4907-9304-E0462B30A941}" type="pres">
      <dgm:prSet presAssocID="{246DF8BB-226F-482C-BFAE-14B6161A5808}" presName="textRect" presStyleLbl="revTx" presStyleIdx="0" presStyleCnt="3">
        <dgm:presLayoutVars>
          <dgm:chMax val="1"/>
          <dgm:chPref val="1"/>
        </dgm:presLayoutVars>
      </dgm:prSet>
      <dgm:spPr/>
    </dgm:pt>
    <dgm:pt modelId="{D39E3E37-97A5-4443-9E44-69CD2BB75F02}" type="pres">
      <dgm:prSet presAssocID="{FF8CF97A-3BC0-43B0-8A59-164B92F8D65F}" presName="sibTrans" presStyleCnt="0"/>
      <dgm:spPr/>
    </dgm:pt>
    <dgm:pt modelId="{6F006B28-2086-4F01-A6DD-104705A2AE82}" type="pres">
      <dgm:prSet presAssocID="{BBD614C7-CDEE-4C78-8DB8-58DE8016A101}" presName="compNode" presStyleCnt="0"/>
      <dgm:spPr/>
    </dgm:pt>
    <dgm:pt modelId="{14E16C6F-95E0-42F1-B6E9-769757489C87}" type="pres">
      <dgm:prSet presAssocID="{BBD614C7-CDEE-4C78-8DB8-58DE8016A101}" presName="iconBgRect" presStyleLbl="bgShp" presStyleIdx="1" presStyleCnt="3"/>
      <dgm:spPr/>
    </dgm:pt>
    <dgm:pt modelId="{D6227067-805F-4010-BB30-FF7F064CBFAC}" type="pres">
      <dgm:prSet presAssocID="{BBD614C7-CDEE-4C78-8DB8-58DE8016A101}"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Wine"/>
        </a:ext>
      </dgm:extLst>
    </dgm:pt>
    <dgm:pt modelId="{AB2BF21F-77CA-4411-8D93-877EF05A3791}" type="pres">
      <dgm:prSet presAssocID="{BBD614C7-CDEE-4C78-8DB8-58DE8016A101}" presName="spaceRect" presStyleCnt="0"/>
      <dgm:spPr/>
    </dgm:pt>
    <dgm:pt modelId="{0D19E1B5-FA24-4C7B-BE57-6E82AA07CC38}" type="pres">
      <dgm:prSet presAssocID="{BBD614C7-CDEE-4C78-8DB8-58DE8016A101}" presName="textRect" presStyleLbl="revTx" presStyleIdx="1" presStyleCnt="3">
        <dgm:presLayoutVars>
          <dgm:chMax val="1"/>
          <dgm:chPref val="1"/>
        </dgm:presLayoutVars>
      </dgm:prSet>
      <dgm:spPr/>
    </dgm:pt>
    <dgm:pt modelId="{55D42426-36B4-45B0-8C69-C59BB7070899}" type="pres">
      <dgm:prSet presAssocID="{22B24AA3-9424-4B92-8E26-08740CA316FA}" presName="sibTrans" presStyleCnt="0"/>
      <dgm:spPr/>
    </dgm:pt>
    <dgm:pt modelId="{4FB7207B-236E-41B6-A592-00BB64BADAD4}" type="pres">
      <dgm:prSet presAssocID="{CABFFD64-C97A-426A-A087-24452C285B5F}" presName="compNode" presStyleCnt="0"/>
      <dgm:spPr/>
    </dgm:pt>
    <dgm:pt modelId="{2D767675-BA83-41E1-844F-7A64844188FA}" type="pres">
      <dgm:prSet presAssocID="{CABFFD64-C97A-426A-A087-24452C285B5F}" presName="iconBgRect" presStyleLbl="bgShp" presStyleIdx="2" presStyleCnt="3"/>
      <dgm:spPr/>
    </dgm:pt>
    <dgm:pt modelId="{FD30FDA0-AC8A-46FC-9A61-9B739D730E56}" type="pres">
      <dgm:prSet presAssocID="{CABFFD64-C97A-426A-A087-24452C285B5F}"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moking"/>
        </a:ext>
      </dgm:extLst>
    </dgm:pt>
    <dgm:pt modelId="{A725C736-E6EE-4A81-A2E7-AEF717883852}" type="pres">
      <dgm:prSet presAssocID="{CABFFD64-C97A-426A-A087-24452C285B5F}" presName="spaceRect" presStyleCnt="0"/>
      <dgm:spPr/>
    </dgm:pt>
    <dgm:pt modelId="{15D199D6-F484-44F9-BEB3-DC8E38D7B83D}" type="pres">
      <dgm:prSet presAssocID="{CABFFD64-C97A-426A-A087-24452C285B5F}" presName="textRect" presStyleLbl="revTx" presStyleIdx="2" presStyleCnt="3">
        <dgm:presLayoutVars>
          <dgm:chMax val="1"/>
          <dgm:chPref val="1"/>
        </dgm:presLayoutVars>
      </dgm:prSet>
      <dgm:spPr/>
    </dgm:pt>
  </dgm:ptLst>
  <dgm:cxnLst>
    <dgm:cxn modelId="{AA75482E-9B63-48DA-B76C-21D7393EAF39}" type="presOf" srcId="{3A7598D3-F2FB-432C-937E-F4CAF055B1B3}" destId="{14B42298-7F04-4277-B8D6-D43CE745477D}" srcOrd="0" destOrd="0" presId="urn:microsoft.com/office/officeart/2018/5/layout/IconCircleLabelList"/>
    <dgm:cxn modelId="{1682B16B-5664-4A79-810F-A9FDECA8C69D}" type="presOf" srcId="{BBD614C7-CDEE-4C78-8DB8-58DE8016A101}" destId="{0D19E1B5-FA24-4C7B-BE57-6E82AA07CC38}" srcOrd="0" destOrd="0" presId="urn:microsoft.com/office/officeart/2018/5/layout/IconCircleLabelList"/>
    <dgm:cxn modelId="{F4B16478-FAAD-45F3-83B2-14B73023E80E}" srcId="{3A7598D3-F2FB-432C-937E-F4CAF055B1B3}" destId="{BBD614C7-CDEE-4C78-8DB8-58DE8016A101}" srcOrd="1" destOrd="0" parTransId="{2EB02C98-4E28-4121-844A-D437AB126FDC}" sibTransId="{22B24AA3-9424-4B92-8E26-08740CA316FA}"/>
    <dgm:cxn modelId="{2DE713A7-E300-4AD1-A711-2F1161B6F031}" type="presOf" srcId="{CABFFD64-C97A-426A-A087-24452C285B5F}" destId="{15D199D6-F484-44F9-BEB3-DC8E38D7B83D}" srcOrd="0" destOrd="0" presId="urn:microsoft.com/office/officeart/2018/5/layout/IconCircleLabelList"/>
    <dgm:cxn modelId="{1A23A6AD-0DFF-4606-8BD0-5118AB277783}" srcId="{3A7598D3-F2FB-432C-937E-F4CAF055B1B3}" destId="{246DF8BB-226F-482C-BFAE-14B6161A5808}" srcOrd="0" destOrd="0" parTransId="{28C11E65-B94D-45C3-A143-7BBFA1387E1C}" sibTransId="{FF8CF97A-3BC0-43B0-8A59-164B92F8D65F}"/>
    <dgm:cxn modelId="{18857EC8-6E05-4428-A345-5A6135B7C6B4}" srcId="{3A7598D3-F2FB-432C-937E-F4CAF055B1B3}" destId="{CABFFD64-C97A-426A-A087-24452C285B5F}" srcOrd="2" destOrd="0" parTransId="{5A55307E-8F1C-48D1-AA93-380E057932B9}" sibTransId="{DD7FA33C-F577-45A5-BEBF-D83F897468C5}"/>
    <dgm:cxn modelId="{C72B76FD-B1AA-4F49-8CC6-31650D29C58D}" type="presOf" srcId="{246DF8BB-226F-482C-BFAE-14B6161A5808}" destId="{A88C32E2-9421-4907-9304-E0462B30A941}" srcOrd="0" destOrd="0" presId="urn:microsoft.com/office/officeart/2018/5/layout/IconCircleLabelList"/>
    <dgm:cxn modelId="{E2FFA6AA-B86A-4A1C-AF49-F547680DDF8A}" type="presParOf" srcId="{14B42298-7F04-4277-B8D6-D43CE745477D}" destId="{DAA84F5E-7046-4D1D-80F9-44273C483A24}" srcOrd="0" destOrd="0" presId="urn:microsoft.com/office/officeart/2018/5/layout/IconCircleLabelList"/>
    <dgm:cxn modelId="{DB98850A-FAE3-45FA-9F18-8FBBE96B9D8B}" type="presParOf" srcId="{DAA84F5E-7046-4D1D-80F9-44273C483A24}" destId="{17E2B22F-8907-496B-B110-B8ACD6A51ED9}" srcOrd="0" destOrd="0" presId="urn:microsoft.com/office/officeart/2018/5/layout/IconCircleLabelList"/>
    <dgm:cxn modelId="{E13E6F7B-4A1E-40D1-9E54-813CC2F44A23}" type="presParOf" srcId="{DAA84F5E-7046-4D1D-80F9-44273C483A24}" destId="{2E7BE604-1A14-4FEC-9694-252C6E574449}" srcOrd="1" destOrd="0" presId="urn:microsoft.com/office/officeart/2018/5/layout/IconCircleLabelList"/>
    <dgm:cxn modelId="{6B363739-E7A0-46BC-A638-73969613DCC6}" type="presParOf" srcId="{DAA84F5E-7046-4D1D-80F9-44273C483A24}" destId="{14BA3CF7-F46C-40D3-9B1C-BA4F0DEEFC80}" srcOrd="2" destOrd="0" presId="urn:microsoft.com/office/officeart/2018/5/layout/IconCircleLabelList"/>
    <dgm:cxn modelId="{B725ECBF-D8D0-4EAB-B2CD-A763918BC852}" type="presParOf" srcId="{DAA84F5E-7046-4D1D-80F9-44273C483A24}" destId="{A88C32E2-9421-4907-9304-E0462B30A941}" srcOrd="3" destOrd="0" presId="urn:microsoft.com/office/officeart/2018/5/layout/IconCircleLabelList"/>
    <dgm:cxn modelId="{885F7486-2DCA-402E-A9E1-5D093FD93E4B}" type="presParOf" srcId="{14B42298-7F04-4277-B8D6-D43CE745477D}" destId="{D39E3E37-97A5-4443-9E44-69CD2BB75F02}" srcOrd="1" destOrd="0" presId="urn:microsoft.com/office/officeart/2018/5/layout/IconCircleLabelList"/>
    <dgm:cxn modelId="{E6EF66E4-6A95-406B-B8EA-F1585899A4C0}" type="presParOf" srcId="{14B42298-7F04-4277-B8D6-D43CE745477D}" destId="{6F006B28-2086-4F01-A6DD-104705A2AE82}" srcOrd="2" destOrd="0" presId="urn:microsoft.com/office/officeart/2018/5/layout/IconCircleLabelList"/>
    <dgm:cxn modelId="{587ED72B-D4AB-4E4B-B5E9-D8E2D11BF1F0}" type="presParOf" srcId="{6F006B28-2086-4F01-A6DD-104705A2AE82}" destId="{14E16C6F-95E0-42F1-B6E9-769757489C87}" srcOrd="0" destOrd="0" presId="urn:microsoft.com/office/officeart/2018/5/layout/IconCircleLabelList"/>
    <dgm:cxn modelId="{73209FE9-C5E6-41AA-B020-E2F9C2A3D334}" type="presParOf" srcId="{6F006B28-2086-4F01-A6DD-104705A2AE82}" destId="{D6227067-805F-4010-BB30-FF7F064CBFAC}" srcOrd="1" destOrd="0" presId="urn:microsoft.com/office/officeart/2018/5/layout/IconCircleLabelList"/>
    <dgm:cxn modelId="{CFC7F862-55F4-4872-A038-6D46C9E28B81}" type="presParOf" srcId="{6F006B28-2086-4F01-A6DD-104705A2AE82}" destId="{AB2BF21F-77CA-4411-8D93-877EF05A3791}" srcOrd="2" destOrd="0" presId="urn:microsoft.com/office/officeart/2018/5/layout/IconCircleLabelList"/>
    <dgm:cxn modelId="{88542C53-A9B7-4C3D-99CB-1F5FE4F92B42}" type="presParOf" srcId="{6F006B28-2086-4F01-A6DD-104705A2AE82}" destId="{0D19E1B5-FA24-4C7B-BE57-6E82AA07CC38}" srcOrd="3" destOrd="0" presId="urn:microsoft.com/office/officeart/2018/5/layout/IconCircleLabelList"/>
    <dgm:cxn modelId="{2E26EA98-22AD-4F4E-B05A-181CB98C7059}" type="presParOf" srcId="{14B42298-7F04-4277-B8D6-D43CE745477D}" destId="{55D42426-36B4-45B0-8C69-C59BB7070899}" srcOrd="3" destOrd="0" presId="urn:microsoft.com/office/officeart/2018/5/layout/IconCircleLabelList"/>
    <dgm:cxn modelId="{23FBCAE9-8F29-4C14-80F4-47C30E95D741}" type="presParOf" srcId="{14B42298-7F04-4277-B8D6-D43CE745477D}" destId="{4FB7207B-236E-41B6-A592-00BB64BADAD4}" srcOrd="4" destOrd="0" presId="urn:microsoft.com/office/officeart/2018/5/layout/IconCircleLabelList"/>
    <dgm:cxn modelId="{987D12F6-8A17-44B4-A086-174BF608A533}" type="presParOf" srcId="{4FB7207B-236E-41B6-A592-00BB64BADAD4}" destId="{2D767675-BA83-41E1-844F-7A64844188FA}" srcOrd="0" destOrd="0" presId="urn:microsoft.com/office/officeart/2018/5/layout/IconCircleLabelList"/>
    <dgm:cxn modelId="{9A2C479C-FFB7-4FF5-AC92-81FE54CF0EE1}" type="presParOf" srcId="{4FB7207B-236E-41B6-A592-00BB64BADAD4}" destId="{FD30FDA0-AC8A-46FC-9A61-9B739D730E56}" srcOrd="1" destOrd="0" presId="urn:microsoft.com/office/officeart/2018/5/layout/IconCircleLabelList"/>
    <dgm:cxn modelId="{7143DFCD-6709-4053-8C10-F2B848082542}" type="presParOf" srcId="{4FB7207B-236E-41B6-A592-00BB64BADAD4}" destId="{A725C736-E6EE-4A81-A2E7-AEF717883852}" srcOrd="2" destOrd="0" presId="urn:microsoft.com/office/officeart/2018/5/layout/IconCircleLabelList"/>
    <dgm:cxn modelId="{8DF21B66-9529-4B73-AEFB-DD09A2B94DC3}" type="presParOf" srcId="{4FB7207B-236E-41B6-A592-00BB64BADAD4}" destId="{15D199D6-F484-44F9-BEB3-DC8E38D7B83D}"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A7598D3-F2FB-432C-937E-F4CAF055B1B3}"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CABFFD64-C97A-426A-A087-24452C285B5F}">
      <dgm:prSet custT="1"/>
      <dgm:spPr/>
      <dgm:t>
        <a:bodyPr/>
        <a:lstStyle/>
        <a:p>
          <a:pPr>
            <a:lnSpc>
              <a:spcPct val="100000"/>
            </a:lnSpc>
            <a:defRPr cap="all"/>
          </a:pPr>
          <a:r>
            <a:rPr lang="en-US" sz="1200" dirty="0"/>
            <a:t>Smoking</a:t>
          </a:r>
        </a:p>
        <a:p>
          <a:pPr>
            <a:lnSpc>
              <a:spcPct val="100000"/>
            </a:lnSpc>
            <a:defRPr cap="all"/>
          </a:pPr>
          <a:r>
            <a:rPr lang="en-US" sz="1050" b="1" dirty="0"/>
            <a:t>United Health Foundation</a:t>
          </a:r>
        </a:p>
      </dgm:t>
    </dgm:pt>
    <dgm:pt modelId="{5A55307E-8F1C-48D1-AA93-380E057932B9}" type="parTrans" cxnId="{18857EC8-6E05-4428-A345-5A6135B7C6B4}">
      <dgm:prSet/>
      <dgm:spPr/>
      <dgm:t>
        <a:bodyPr/>
        <a:lstStyle/>
        <a:p>
          <a:endParaRPr lang="en-US" sz="2000"/>
        </a:p>
      </dgm:t>
    </dgm:pt>
    <dgm:pt modelId="{DD7FA33C-F577-45A5-BEBF-D83F897468C5}" type="sibTrans" cxnId="{18857EC8-6E05-4428-A345-5A6135B7C6B4}">
      <dgm:prSet/>
      <dgm:spPr/>
      <dgm:t>
        <a:bodyPr/>
        <a:lstStyle/>
        <a:p>
          <a:endParaRPr lang="en-US" sz="2000"/>
        </a:p>
      </dgm:t>
    </dgm:pt>
    <dgm:pt modelId="{14B42298-7F04-4277-B8D6-D43CE745477D}" type="pres">
      <dgm:prSet presAssocID="{3A7598D3-F2FB-432C-937E-F4CAF055B1B3}" presName="root" presStyleCnt="0">
        <dgm:presLayoutVars>
          <dgm:dir/>
          <dgm:resizeHandles val="exact"/>
        </dgm:presLayoutVars>
      </dgm:prSet>
      <dgm:spPr/>
    </dgm:pt>
    <dgm:pt modelId="{4FB7207B-236E-41B6-A592-00BB64BADAD4}" type="pres">
      <dgm:prSet presAssocID="{CABFFD64-C97A-426A-A087-24452C285B5F}" presName="compNode" presStyleCnt="0"/>
      <dgm:spPr/>
    </dgm:pt>
    <dgm:pt modelId="{2D767675-BA83-41E1-844F-7A64844188FA}" type="pres">
      <dgm:prSet presAssocID="{CABFFD64-C97A-426A-A087-24452C285B5F}" presName="iconBgRect" presStyleLbl="bgShp" presStyleIdx="0" presStyleCnt="1"/>
      <dgm:spPr/>
    </dgm:pt>
    <dgm:pt modelId="{FD30FDA0-AC8A-46FC-9A61-9B739D730E56}" type="pres">
      <dgm:prSet presAssocID="{CABFFD64-C97A-426A-A087-24452C285B5F}" presName="iconRect" presStyleLbl="node1" presStyleIdx="0" presStyleCnt="1"/>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moking"/>
        </a:ext>
      </dgm:extLst>
    </dgm:pt>
    <dgm:pt modelId="{A725C736-E6EE-4A81-A2E7-AEF717883852}" type="pres">
      <dgm:prSet presAssocID="{CABFFD64-C97A-426A-A087-24452C285B5F}" presName="spaceRect" presStyleCnt="0"/>
      <dgm:spPr/>
    </dgm:pt>
    <dgm:pt modelId="{15D199D6-F484-44F9-BEB3-DC8E38D7B83D}" type="pres">
      <dgm:prSet presAssocID="{CABFFD64-C97A-426A-A087-24452C285B5F}" presName="textRect" presStyleLbl="revTx" presStyleIdx="0" presStyleCnt="1">
        <dgm:presLayoutVars>
          <dgm:chMax val="1"/>
          <dgm:chPref val="1"/>
        </dgm:presLayoutVars>
      </dgm:prSet>
      <dgm:spPr/>
    </dgm:pt>
  </dgm:ptLst>
  <dgm:cxnLst>
    <dgm:cxn modelId="{AA75482E-9B63-48DA-B76C-21D7393EAF39}" type="presOf" srcId="{3A7598D3-F2FB-432C-937E-F4CAF055B1B3}" destId="{14B42298-7F04-4277-B8D6-D43CE745477D}" srcOrd="0" destOrd="0" presId="urn:microsoft.com/office/officeart/2018/5/layout/IconCircleLabelList"/>
    <dgm:cxn modelId="{2DE713A7-E300-4AD1-A711-2F1161B6F031}" type="presOf" srcId="{CABFFD64-C97A-426A-A087-24452C285B5F}" destId="{15D199D6-F484-44F9-BEB3-DC8E38D7B83D}" srcOrd="0" destOrd="0" presId="urn:microsoft.com/office/officeart/2018/5/layout/IconCircleLabelList"/>
    <dgm:cxn modelId="{18857EC8-6E05-4428-A345-5A6135B7C6B4}" srcId="{3A7598D3-F2FB-432C-937E-F4CAF055B1B3}" destId="{CABFFD64-C97A-426A-A087-24452C285B5F}" srcOrd="0" destOrd="0" parTransId="{5A55307E-8F1C-48D1-AA93-380E057932B9}" sibTransId="{DD7FA33C-F577-45A5-BEBF-D83F897468C5}"/>
    <dgm:cxn modelId="{23FBCAE9-8F29-4C14-80F4-47C30E95D741}" type="presParOf" srcId="{14B42298-7F04-4277-B8D6-D43CE745477D}" destId="{4FB7207B-236E-41B6-A592-00BB64BADAD4}" srcOrd="0" destOrd="0" presId="urn:microsoft.com/office/officeart/2018/5/layout/IconCircleLabelList"/>
    <dgm:cxn modelId="{987D12F6-8A17-44B4-A086-174BF608A533}" type="presParOf" srcId="{4FB7207B-236E-41B6-A592-00BB64BADAD4}" destId="{2D767675-BA83-41E1-844F-7A64844188FA}" srcOrd="0" destOrd="0" presId="urn:microsoft.com/office/officeart/2018/5/layout/IconCircleLabelList"/>
    <dgm:cxn modelId="{9A2C479C-FFB7-4FF5-AC92-81FE54CF0EE1}" type="presParOf" srcId="{4FB7207B-236E-41B6-A592-00BB64BADAD4}" destId="{FD30FDA0-AC8A-46FC-9A61-9B739D730E56}" srcOrd="1" destOrd="0" presId="urn:microsoft.com/office/officeart/2018/5/layout/IconCircleLabelList"/>
    <dgm:cxn modelId="{7143DFCD-6709-4053-8C10-F2B848082542}" type="presParOf" srcId="{4FB7207B-236E-41B6-A592-00BB64BADAD4}" destId="{A725C736-E6EE-4A81-A2E7-AEF717883852}" srcOrd="2" destOrd="0" presId="urn:microsoft.com/office/officeart/2018/5/layout/IconCircleLabelList"/>
    <dgm:cxn modelId="{8DF21B66-9529-4B73-AEFB-DD09A2B94DC3}" type="presParOf" srcId="{4FB7207B-236E-41B6-A592-00BB64BADAD4}" destId="{15D199D6-F484-44F9-BEB3-DC8E38D7B83D}"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A7598D3-F2FB-432C-937E-F4CAF055B1B3}"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CABFFD64-C97A-426A-A087-24452C285B5F}">
      <dgm:prSet custT="1"/>
      <dgm:spPr/>
      <dgm:t>
        <a:bodyPr/>
        <a:lstStyle/>
        <a:p>
          <a:pPr>
            <a:lnSpc>
              <a:spcPct val="100000"/>
            </a:lnSpc>
            <a:defRPr cap="all"/>
          </a:pPr>
          <a:r>
            <a:rPr lang="en-US" sz="1200" dirty="0"/>
            <a:t>Smoking</a:t>
          </a:r>
        </a:p>
        <a:p>
          <a:pPr>
            <a:lnSpc>
              <a:spcPct val="100000"/>
            </a:lnSpc>
            <a:defRPr cap="all"/>
          </a:pPr>
          <a:r>
            <a:rPr lang="en-US" sz="1050" b="1" dirty="0"/>
            <a:t>United Health Foundation</a:t>
          </a:r>
        </a:p>
      </dgm:t>
    </dgm:pt>
    <dgm:pt modelId="{5A55307E-8F1C-48D1-AA93-380E057932B9}" type="parTrans" cxnId="{18857EC8-6E05-4428-A345-5A6135B7C6B4}">
      <dgm:prSet/>
      <dgm:spPr/>
      <dgm:t>
        <a:bodyPr/>
        <a:lstStyle/>
        <a:p>
          <a:endParaRPr lang="en-US" sz="2000"/>
        </a:p>
      </dgm:t>
    </dgm:pt>
    <dgm:pt modelId="{DD7FA33C-F577-45A5-BEBF-D83F897468C5}" type="sibTrans" cxnId="{18857EC8-6E05-4428-A345-5A6135B7C6B4}">
      <dgm:prSet/>
      <dgm:spPr/>
      <dgm:t>
        <a:bodyPr/>
        <a:lstStyle/>
        <a:p>
          <a:endParaRPr lang="en-US" sz="2000"/>
        </a:p>
      </dgm:t>
    </dgm:pt>
    <dgm:pt modelId="{14B42298-7F04-4277-B8D6-D43CE745477D}" type="pres">
      <dgm:prSet presAssocID="{3A7598D3-F2FB-432C-937E-F4CAF055B1B3}" presName="root" presStyleCnt="0">
        <dgm:presLayoutVars>
          <dgm:dir/>
          <dgm:resizeHandles val="exact"/>
        </dgm:presLayoutVars>
      </dgm:prSet>
      <dgm:spPr/>
    </dgm:pt>
    <dgm:pt modelId="{4FB7207B-236E-41B6-A592-00BB64BADAD4}" type="pres">
      <dgm:prSet presAssocID="{CABFFD64-C97A-426A-A087-24452C285B5F}" presName="compNode" presStyleCnt="0"/>
      <dgm:spPr/>
    </dgm:pt>
    <dgm:pt modelId="{2D767675-BA83-41E1-844F-7A64844188FA}" type="pres">
      <dgm:prSet presAssocID="{CABFFD64-C97A-426A-A087-24452C285B5F}" presName="iconBgRect" presStyleLbl="bgShp" presStyleIdx="0" presStyleCnt="1"/>
      <dgm:spPr/>
    </dgm:pt>
    <dgm:pt modelId="{FD30FDA0-AC8A-46FC-9A61-9B739D730E56}" type="pres">
      <dgm:prSet presAssocID="{CABFFD64-C97A-426A-A087-24452C285B5F}" presName="iconRect" presStyleLbl="node1" presStyleIdx="0" presStyleCnt="1"/>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moking"/>
        </a:ext>
      </dgm:extLst>
    </dgm:pt>
    <dgm:pt modelId="{A725C736-E6EE-4A81-A2E7-AEF717883852}" type="pres">
      <dgm:prSet presAssocID="{CABFFD64-C97A-426A-A087-24452C285B5F}" presName="spaceRect" presStyleCnt="0"/>
      <dgm:spPr/>
    </dgm:pt>
    <dgm:pt modelId="{15D199D6-F484-44F9-BEB3-DC8E38D7B83D}" type="pres">
      <dgm:prSet presAssocID="{CABFFD64-C97A-426A-A087-24452C285B5F}" presName="textRect" presStyleLbl="revTx" presStyleIdx="0" presStyleCnt="1">
        <dgm:presLayoutVars>
          <dgm:chMax val="1"/>
          <dgm:chPref val="1"/>
        </dgm:presLayoutVars>
      </dgm:prSet>
      <dgm:spPr/>
    </dgm:pt>
  </dgm:ptLst>
  <dgm:cxnLst>
    <dgm:cxn modelId="{AA75482E-9B63-48DA-B76C-21D7393EAF39}" type="presOf" srcId="{3A7598D3-F2FB-432C-937E-F4CAF055B1B3}" destId="{14B42298-7F04-4277-B8D6-D43CE745477D}" srcOrd="0" destOrd="0" presId="urn:microsoft.com/office/officeart/2018/5/layout/IconCircleLabelList"/>
    <dgm:cxn modelId="{2DE713A7-E300-4AD1-A711-2F1161B6F031}" type="presOf" srcId="{CABFFD64-C97A-426A-A087-24452C285B5F}" destId="{15D199D6-F484-44F9-BEB3-DC8E38D7B83D}" srcOrd="0" destOrd="0" presId="urn:microsoft.com/office/officeart/2018/5/layout/IconCircleLabelList"/>
    <dgm:cxn modelId="{18857EC8-6E05-4428-A345-5A6135B7C6B4}" srcId="{3A7598D3-F2FB-432C-937E-F4CAF055B1B3}" destId="{CABFFD64-C97A-426A-A087-24452C285B5F}" srcOrd="0" destOrd="0" parTransId="{5A55307E-8F1C-48D1-AA93-380E057932B9}" sibTransId="{DD7FA33C-F577-45A5-BEBF-D83F897468C5}"/>
    <dgm:cxn modelId="{23FBCAE9-8F29-4C14-80F4-47C30E95D741}" type="presParOf" srcId="{14B42298-7F04-4277-B8D6-D43CE745477D}" destId="{4FB7207B-236E-41B6-A592-00BB64BADAD4}" srcOrd="0" destOrd="0" presId="urn:microsoft.com/office/officeart/2018/5/layout/IconCircleLabelList"/>
    <dgm:cxn modelId="{987D12F6-8A17-44B4-A086-174BF608A533}" type="presParOf" srcId="{4FB7207B-236E-41B6-A592-00BB64BADAD4}" destId="{2D767675-BA83-41E1-844F-7A64844188FA}" srcOrd="0" destOrd="0" presId="urn:microsoft.com/office/officeart/2018/5/layout/IconCircleLabelList"/>
    <dgm:cxn modelId="{9A2C479C-FFB7-4FF5-AC92-81FE54CF0EE1}" type="presParOf" srcId="{4FB7207B-236E-41B6-A592-00BB64BADAD4}" destId="{FD30FDA0-AC8A-46FC-9A61-9B739D730E56}" srcOrd="1" destOrd="0" presId="urn:microsoft.com/office/officeart/2018/5/layout/IconCircleLabelList"/>
    <dgm:cxn modelId="{7143DFCD-6709-4053-8C10-F2B848082542}" type="presParOf" srcId="{4FB7207B-236E-41B6-A592-00BB64BADAD4}" destId="{A725C736-E6EE-4A81-A2E7-AEF717883852}" srcOrd="2" destOrd="0" presId="urn:microsoft.com/office/officeart/2018/5/layout/IconCircleLabelList"/>
    <dgm:cxn modelId="{8DF21B66-9529-4B73-AEFB-DD09A2B94DC3}" type="presParOf" srcId="{4FB7207B-236E-41B6-A592-00BB64BADAD4}" destId="{15D199D6-F484-44F9-BEB3-DC8E38D7B83D}"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92A9B796-DFA2-48AA-837F-056F6E7A40D8}"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FF9C9666-AB6B-4E10-BC2F-8A10FB90BBDE}">
      <dgm:prSet/>
      <dgm:spPr/>
      <dgm:t>
        <a:bodyPr/>
        <a:lstStyle/>
        <a:p>
          <a:pPr>
            <a:lnSpc>
              <a:spcPct val="100000"/>
            </a:lnSpc>
            <a:defRPr cap="all"/>
          </a:pPr>
          <a:r>
            <a:rPr lang="en-US"/>
            <a:t>3 - 5 Year                            Lagged Predictions</a:t>
          </a:r>
        </a:p>
      </dgm:t>
    </dgm:pt>
    <dgm:pt modelId="{B674CC24-2651-42AF-A4A1-614787EE27DB}" type="parTrans" cxnId="{35ACCF02-3ED8-4B27-914D-607EB14C23AC}">
      <dgm:prSet/>
      <dgm:spPr/>
      <dgm:t>
        <a:bodyPr/>
        <a:lstStyle/>
        <a:p>
          <a:endParaRPr lang="en-US"/>
        </a:p>
      </dgm:t>
    </dgm:pt>
    <dgm:pt modelId="{46BC50BE-A352-42D9-B7B7-46984205FE6E}" type="sibTrans" cxnId="{35ACCF02-3ED8-4B27-914D-607EB14C23AC}">
      <dgm:prSet/>
      <dgm:spPr/>
      <dgm:t>
        <a:bodyPr/>
        <a:lstStyle/>
        <a:p>
          <a:endParaRPr lang="en-US"/>
        </a:p>
      </dgm:t>
    </dgm:pt>
    <dgm:pt modelId="{A074ECDF-2F26-49A1-B173-DE93C93CE0D8}">
      <dgm:prSet/>
      <dgm:spPr/>
      <dgm:t>
        <a:bodyPr/>
        <a:lstStyle/>
        <a:p>
          <a:pPr>
            <a:lnSpc>
              <a:spcPct val="100000"/>
            </a:lnSpc>
            <a:defRPr cap="all"/>
          </a:pPr>
          <a:r>
            <a:rPr lang="en-US"/>
            <a:t>High-Risk Defined as                Top 33% of All Results</a:t>
          </a:r>
        </a:p>
      </dgm:t>
    </dgm:pt>
    <dgm:pt modelId="{9C11ECBB-48AD-4345-8E73-3DC9DEEA290B}" type="parTrans" cxnId="{C68E8B86-DE50-43F3-839B-C2A6A2D9E75F}">
      <dgm:prSet/>
      <dgm:spPr/>
      <dgm:t>
        <a:bodyPr/>
        <a:lstStyle/>
        <a:p>
          <a:endParaRPr lang="en-US"/>
        </a:p>
      </dgm:t>
    </dgm:pt>
    <dgm:pt modelId="{F738B464-F99C-496E-9629-92D9C7D238F6}" type="sibTrans" cxnId="{C68E8B86-DE50-43F3-839B-C2A6A2D9E75F}">
      <dgm:prSet/>
      <dgm:spPr/>
      <dgm:t>
        <a:bodyPr/>
        <a:lstStyle/>
        <a:p>
          <a:endParaRPr lang="en-US"/>
        </a:p>
      </dgm:t>
    </dgm:pt>
    <dgm:pt modelId="{D09D5A93-41C6-46C2-867F-59B309D29592}" type="pres">
      <dgm:prSet presAssocID="{92A9B796-DFA2-48AA-837F-056F6E7A40D8}" presName="root" presStyleCnt="0">
        <dgm:presLayoutVars>
          <dgm:dir/>
          <dgm:resizeHandles val="exact"/>
        </dgm:presLayoutVars>
      </dgm:prSet>
      <dgm:spPr/>
    </dgm:pt>
    <dgm:pt modelId="{52E2C1CE-3B36-494E-8374-6B4549E1FA30}" type="pres">
      <dgm:prSet presAssocID="{FF9C9666-AB6B-4E10-BC2F-8A10FB90BBDE}" presName="compNode" presStyleCnt="0"/>
      <dgm:spPr/>
    </dgm:pt>
    <dgm:pt modelId="{D37A042E-5598-4ABA-BF15-A5222384930F}" type="pres">
      <dgm:prSet presAssocID="{FF9C9666-AB6B-4E10-BC2F-8A10FB90BBDE}" presName="iconBgRect" presStyleLbl="bgShp" presStyleIdx="0" presStyleCnt="2"/>
      <dgm:spPr>
        <a:prstGeom prst="round2DiagRect">
          <a:avLst>
            <a:gd name="adj1" fmla="val 29727"/>
            <a:gd name="adj2" fmla="val 0"/>
          </a:avLst>
        </a:prstGeom>
      </dgm:spPr>
    </dgm:pt>
    <dgm:pt modelId="{4469FE68-3693-43F2-B51E-6F24369546C8}" type="pres">
      <dgm:prSet presAssocID="{FF9C9666-AB6B-4E10-BC2F-8A10FB90BBDE}"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Upward trend"/>
        </a:ext>
      </dgm:extLst>
    </dgm:pt>
    <dgm:pt modelId="{8862F4DC-26F0-4A0B-AF65-2AE0CF85A346}" type="pres">
      <dgm:prSet presAssocID="{FF9C9666-AB6B-4E10-BC2F-8A10FB90BBDE}" presName="spaceRect" presStyleCnt="0"/>
      <dgm:spPr/>
    </dgm:pt>
    <dgm:pt modelId="{2341A7E5-3DC3-46B8-832F-70019D71DA44}" type="pres">
      <dgm:prSet presAssocID="{FF9C9666-AB6B-4E10-BC2F-8A10FB90BBDE}" presName="textRect" presStyleLbl="revTx" presStyleIdx="0" presStyleCnt="2">
        <dgm:presLayoutVars>
          <dgm:chMax val="1"/>
          <dgm:chPref val="1"/>
        </dgm:presLayoutVars>
      </dgm:prSet>
      <dgm:spPr/>
    </dgm:pt>
    <dgm:pt modelId="{612678F7-FBFA-4BFB-9A25-55961071A738}" type="pres">
      <dgm:prSet presAssocID="{46BC50BE-A352-42D9-B7B7-46984205FE6E}" presName="sibTrans" presStyleCnt="0"/>
      <dgm:spPr/>
    </dgm:pt>
    <dgm:pt modelId="{B7C78B34-C385-45CE-884C-3C29FE7B7519}" type="pres">
      <dgm:prSet presAssocID="{A074ECDF-2F26-49A1-B173-DE93C93CE0D8}" presName="compNode" presStyleCnt="0"/>
      <dgm:spPr/>
    </dgm:pt>
    <dgm:pt modelId="{1611A18B-CB89-495E-ACF0-13F291423F44}" type="pres">
      <dgm:prSet presAssocID="{A074ECDF-2F26-49A1-B173-DE93C93CE0D8}" presName="iconBgRect" presStyleLbl="bgShp" presStyleIdx="1" presStyleCnt="2"/>
      <dgm:spPr>
        <a:prstGeom prst="round2DiagRect">
          <a:avLst>
            <a:gd name="adj1" fmla="val 29727"/>
            <a:gd name="adj2" fmla="val 0"/>
          </a:avLst>
        </a:prstGeom>
      </dgm:spPr>
    </dgm:pt>
    <dgm:pt modelId="{3C499978-CA7E-44B8-AF17-98C8B2F59F33}" type="pres">
      <dgm:prSet presAssocID="{A074ECDF-2F26-49A1-B173-DE93C93CE0D8}"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Warning"/>
        </a:ext>
      </dgm:extLst>
    </dgm:pt>
    <dgm:pt modelId="{81162CD5-3617-4893-AEC7-B78F79A2F2C8}" type="pres">
      <dgm:prSet presAssocID="{A074ECDF-2F26-49A1-B173-DE93C93CE0D8}" presName="spaceRect" presStyleCnt="0"/>
      <dgm:spPr/>
    </dgm:pt>
    <dgm:pt modelId="{0B3D3998-E323-402E-B92B-18018DEAA98E}" type="pres">
      <dgm:prSet presAssocID="{A074ECDF-2F26-49A1-B173-DE93C93CE0D8}" presName="textRect" presStyleLbl="revTx" presStyleIdx="1" presStyleCnt="2">
        <dgm:presLayoutVars>
          <dgm:chMax val="1"/>
          <dgm:chPref val="1"/>
        </dgm:presLayoutVars>
      </dgm:prSet>
      <dgm:spPr/>
    </dgm:pt>
  </dgm:ptLst>
  <dgm:cxnLst>
    <dgm:cxn modelId="{35ACCF02-3ED8-4B27-914D-607EB14C23AC}" srcId="{92A9B796-DFA2-48AA-837F-056F6E7A40D8}" destId="{FF9C9666-AB6B-4E10-BC2F-8A10FB90BBDE}" srcOrd="0" destOrd="0" parTransId="{B674CC24-2651-42AF-A4A1-614787EE27DB}" sibTransId="{46BC50BE-A352-42D9-B7B7-46984205FE6E}"/>
    <dgm:cxn modelId="{7AA4B211-8C12-6F4F-8E3D-4C349BB8FCE3}" type="presOf" srcId="{A074ECDF-2F26-49A1-B173-DE93C93CE0D8}" destId="{0B3D3998-E323-402E-B92B-18018DEAA98E}" srcOrd="0" destOrd="0" presId="urn:microsoft.com/office/officeart/2018/5/layout/IconLeafLabelList"/>
    <dgm:cxn modelId="{CB49A74F-F00C-EB48-A4CF-88873DEFD908}" type="presOf" srcId="{FF9C9666-AB6B-4E10-BC2F-8A10FB90BBDE}" destId="{2341A7E5-3DC3-46B8-832F-70019D71DA44}" srcOrd="0" destOrd="0" presId="urn:microsoft.com/office/officeart/2018/5/layout/IconLeafLabelList"/>
    <dgm:cxn modelId="{C68E8B86-DE50-43F3-839B-C2A6A2D9E75F}" srcId="{92A9B796-DFA2-48AA-837F-056F6E7A40D8}" destId="{A074ECDF-2F26-49A1-B173-DE93C93CE0D8}" srcOrd="1" destOrd="0" parTransId="{9C11ECBB-48AD-4345-8E73-3DC9DEEA290B}" sibTransId="{F738B464-F99C-496E-9629-92D9C7D238F6}"/>
    <dgm:cxn modelId="{0EDBDCE8-595D-4C42-99E6-EC0D44460CEC}" type="presOf" srcId="{92A9B796-DFA2-48AA-837F-056F6E7A40D8}" destId="{D09D5A93-41C6-46C2-867F-59B309D29592}" srcOrd="0" destOrd="0" presId="urn:microsoft.com/office/officeart/2018/5/layout/IconLeafLabelList"/>
    <dgm:cxn modelId="{99BA312D-72F0-8F46-A4EF-7C8B3F12EE42}" type="presParOf" srcId="{D09D5A93-41C6-46C2-867F-59B309D29592}" destId="{52E2C1CE-3B36-494E-8374-6B4549E1FA30}" srcOrd="0" destOrd="0" presId="urn:microsoft.com/office/officeart/2018/5/layout/IconLeafLabelList"/>
    <dgm:cxn modelId="{414889A5-C2AB-C241-B7AA-B8933325D253}" type="presParOf" srcId="{52E2C1CE-3B36-494E-8374-6B4549E1FA30}" destId="{D37A042E-5598-4ABA-BF15-A5222384930F}" srcOrd="0" destOrd="0" presId="urn:microsoft.com/office/officeart/2018/5/layout/IconLeafLabelList"/>
    <dgm:cxn modelId="{1986E00C-8B6C-3643-B90D-2E85E072BAC0}" type="presParOf" srcId="{52E2C1CE-3B36-494E-8374-6B4549E1FA30}" destId="{4469FE68-3693-43F2-B51E-6F24369546C8}" srcOrd="1" destOrd="0" presId="urn:microsoft.com/office/officeart/2018/5/layout/IconLeafLabelList"/>
    <dgm:cxn modelId="{7C6850FE-F1E6-3C4E-AF2D-8260AD1441C5}" type="presParOf" srcId="{52E2C1CE-3B36-494E-8374-6B4549E1FA30}" destId="{8862F4DC-26F0-4A0B-AF65-2AE0CF85A346}" srcOrd="2" destOrd="0" presId="urn:microsoft.com/office/officeart/2018/5/layout/IconLeafLabelList"/>
    <dgm:cxn modelId="{643FD017-09B9-AB40-B5CD-E9FBE256A897}" type="presParOf" srcId="{52E2C1CE-3B36-494E-8374-6B4549E1FA30}" destId="{2341A7E5-3DC3-46B8-832F-70019D71DA44}" srcOrd="3" destOrd="0" presId="urn:microsoft.com/office/officeart/2018/5/layout/IconLeafLabelList"/>
    <dgm:cxn modelId="{5720C62B-564B-5D43-9BBA-9FCE86BE4416}" type="presParOf" srcId="{D09D5A93-41C6-46C2-867F-59B309D29592}" destId="{612678F7-FBFA-4BFB-9A25-55961071A738}" srcOrd="1" destOrd="0" presId="urn:microsoft.com/office/officeart/2018/5/layout/IconLeafLabelList"/>
    <dgm:cxn modelId="{5D8683F1-CCD8-A347-A218-EC5F1D563339}" type="presParOf" srcId="{D09D5A93-41C6-46C2-867F-59B309D29592}" destId="{B7C78B34-C385-45CE-884C-3C29FE7B7519}" srcOrd="2" destOrd="0" presId="urn:microsoft.com/office/officeart/2018/5/layout/IconLeafLabelList"/>
    <dgm:cxn modelId="{E9B93D49-9067-0E4B-AC73-FCB9754F89EE}" type="presParOf" srcId="{B7C78B34-C385-45CE-884C-3C29FE7B7519}" destId="{1611A18B-CB89-495E-ACF0-13F291423F44}" srcOrd="0" destOrd="0" presId="urn:microsoft.com/office/officeart/2018/5/layout/IconLeafLabelList"/>
    <dgm:cxn modelId="{E0783AC2-4604-5A4A-B926-5248C49FA47F}" type="presParOf" srcId="{B7C78B34-C385-45CE-884C-3C29FE7B7519}" destId="{3C499978-CA7E-44B8-AF17-98C8B2F59F33}" srcOrd="1" destOrd="0" presId="urn:microsoft.com/office/officeart/2018/5/layout/IconLeafLabelList"/>
    <dgm:cxn modelId="{805434D7-58B0-B64F-815F-7281D6D765B4}" type="presParOf" srcId="{B7C78B34-C385-45CE-884C-3C29FE7B7519}" destId="{81162CD5-3617-4893-AEC7-B78F79A2F2C8}" srcOrd="2" destOrd="0" presId="urn:microsoft.com/office/officeart/2018/5/layout/IconLeafLabelList"/>
    <dgm:cxn modelId="{0AD3A2E7-A706-BC40-B2BA-CC88115E49B8}" type="presParOf" srcId="{B7C78B34-C385-45CE-884C-3C29FE7B7519}" destId="{0B3D3998-E323-402E-B92B-18018DEAA98E}" srcOrd="3" destOrd="0" presId="urn:microsoft.com/office/officeart/2018/5/layout/IconLeaf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CC921038-475D-493B-848A-DAFB60347F84}"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062B81A9-F14D-4120-B647-EA8F8897CA54}">
      <dgm:prSet/>
      <dgm:spPr/>
      <dgm:t>
        <a:bodyPr/>
        <a:lstStyle/>
        <a:p>
          <a:pPr>
            <a:lnSpc>
              <a:spcPct val="100000"/>
            </a:lnSpc>
          </a:pPr>
          <a:r>
            <a:rPr lang="en-US" dirty="0"/>
            <a:t>Reallocate Funds from  Illinois &amp; Oklahoma</a:t>
          </a:r>
        </a:p>
      </dgm:t>
    </dgm:pt>
    <dgm:pt modelId="{7640A8FC-0DFC-43C3-BD4E-951D18B2BF16}" type="parTrans" cxnId="{D8E4D9A1-3507-4F3D-BE46-C18240F6658C}">
      <dgm:prSet/>
      <dgm:spPr/>
      <dgm:t>
        <a:bodyPr/>
        <a:lstStyle/>
        <a:p>
          <a:endParaRPr lang="en-US"/>
        </a:p>
      </dgm:t>
    </dgm:pt>
    <dgm:pt modelId="{36F6C946-068A-4D74-A37B-F186FFD949EE}" type="sibTrans" cxnId="{D8E4D9A1-3507-4F3D-BE46-C18240F6658C}">
      <dgm:prSet/>
      <dgm:spPr/>
      <dgm:t>
        <a:bodyPr/>
        <a:lstStyle/>
        <a:p>
          <a:endParaRPr lang="en-US"/>
        </a:p>
      </dgm:t>
    </dgm:pt>
    <dgm:pt modelId="{5121F2D3-74F8-4E4E-9266-46F3F10979F4}">
      <dgm:prSet/>
      <dgm:spPr/>
      <dgm:t>
        <a:bodyPr/>
        <a:lstStyle/>
        <a:p>
          <a:pPr>
            <a:lnSpc>
              <a:spcPct val="100000"/>
            </a:lnSpc>
          </a:pPr>
          <a:r>
            <a:rPr lang="en-US" dirty="0"/>
            <a:t>Run Awareness Campaigns for Women &amp; Retirees</a:t>
          </a:r>
        </a:p>
      </dgm:t>
    </dgm:pt>
    <dgm:pt modelId="{F029DEB8-B933-48D8-8B22-ABA6D30B8E7D}" type="parTrans" cxnId="{7228AF29-5513-4C45-9979-B9E9F099D3F5}">
      <dgm:prSet/>
      <dgm:spPr/>
      <dgm:t>
        <a:bodyPr/>
        <a:lstStyle/>
        <a:p>
          <a:endParaRPr lang="en-US"/>
        </a:p>
      </dgm:t>
    </dgm:pt>
    <dgm:pt modelId="{BB958EF0-768C-4858-B09B-82816042E44C}" type="sibTrans" cxnId="{7228AF29-5513-4C45-9979-B9E9F099D3F5}">
      <dgm:prSet/>
      <dgm:spPr/>
      <dgm:t>
        <a:bodyPr/>
        <a:lstStyle/>
        <a:p>
          <a:endParaRPr lang="en-US"/>
        </a:p>
      </dgm:t>
    </dgm:pt>
    <dgm:pt modelId="{9515F731-8608-431E-B577-CD4F1CA598C8}">
      <dgm:prSet/>
      <dgm:spPr/>
      <dgm:t>
        <a:bodyPr/>
        <a:lstStyle/>
        <a:p>
          <a:pPr>
            <a:lnSpc>
              <a:spcPct val="100000"/>
            </a:lnSpc>
          </a:pPr>
          <a:r>
            <a:rPr lang="en-US" dirty="0"/>
            <a:t>Anti-Smoking Ad Campaigns </a:t>
          </a:r>
        </a:p>
      </dgm:t>
    </dgm:pt>
    <dgm:pt modelId="{34BD0C87-79F2-4D5B-8DE2-740545620A6F}" type="parTrans" cxnId="{DAFAD246-3849-4B69-9479-A9A98EA38220}">
      <dgm:prSet/>
      <dgm:spPr/>
      <dgm:t>
        <a:bodyPr/>
        <a:lstStyle/>
        <a:p>
          <a:endParaRPr lang="en-US"/>
        </a:p>
      </dgm:t>
    </dgm:pt>
    <dgm:pt modelId="{8C00B106-B007-49B6-B079-33C05619CF10}" type="sibTrans" cxnId="{DAFAD246-3849-4B69-9479-A9A98EA38220}">
      <dgm:prSet/>
      <dgm:spPr/>
      <dgm:t>
        <a:bodyPr/>
        <a:lstStyle/>
        <a:p>
          <a:endParaRPr lang="en-US"/>
        </a:p>
      </dgm:t>
    </dgm:pt>
    <dgm:pt modelId="{72685E13-C4FA-43A0-B703-A3B02BAC5ED9}" type="pres">
      <dgm:prSet presAssocID="{CC921038-475D-493B-848A-DAFB60347F84}" presName="root" presStyleCnt="0">
        <dgm:presLayoutVars>
          <dgm:dir/>
          <dgm:resizeHandles val="exact"/>
        </dgm:presLayoutVars>
      </dgm:prSet>
      <dgm:spPr/>
    </dgm:pt>
    <dgm:pt modelId="{D55A314A-AEB5-401B-A86E-7C6D19E98085}" type="pres">
      <dgm:prSet presAssocID="{062B81A9-F14D-4120-B647-EA8F8897CA54}" presName="compNode" presStyleCnt="0"/>
      <dgm:spPr/>
    </dgm:pt>
    <dgm:pt modelId="{F5AB78DE-CFBB-4099-9BDA-B85DAF5CDA6B}" type="pres">
      <dgm:prSet presAssocID="{062B81A9-F14D-4120-B647-EA8F8897CA54}"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oins"/>
        </a:ext>
      </dgm:extLst>
    </dgm:pt>
    <dgm:pt modelId="{52812722-5AC2-48F2-8B14-377A1C481BD4}" type="pres">
      <dgm:prSet presAssocID="{062B81A9-F14D-4120-B647-EA8F8897CA54}" presName="spaceRect" presStyleCnt="0"/>
      <dgm:spPr/>
    </dgm:pt>
    <dgm:pt modelId="{62505405-65B2-4899-B76D-F2BF76165CAB}" type="pres">
      <dgm:prSet presAssocID="{062B81A9-F14D-4120-B647-EA8F8897CA54}" presName="textRect" presStyleLbl="revTx" presStyleIdx="0" presStyleCnt="3">
        <dgm:presLayoutVars>
          <dgm:chMax val="1"/>
          <dgm:chPref val="1"/>
        </dgm:presLayoutVars>
      </dgm:prSet>
      <dgm:spPr/>
    </dgm:pt>
    <dgm:pt modelId="{1BBFE451-CA93-4A78-A263-FBD08761EC0F}" type="pres">
      <dgm:prSet presAssocID="{36F6C946-068A-4D74-A37B-F186FFD949EE}" presName="sibTrans" presStyleCnt="0"/>
      <dgm:spPr/>
    </dgm:pt>
    <dgm:pt modelId="{C5CD05C9-ADEF-43D2-9479-A3E06C4B0C4E}" type="pres">
      <dgm:prSet presAssocID="{9515F731-8608-431E-B577-CD4F1CA598C8}" presName="compNode" presStyleCnt="0"/>
      <dgm:spPr/>
    </dgm:pt>
    <dgm:pt modelId="{BA997C53-20EA-4AF9-BC6B-D64B880BAB94}" type="pres">
      <dgm:prSet presAssocID="{9515F731-8608-431E-B577-CD4F1CA598C8}"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moking"/>
        </a:ext>
      </dgm:extLst>
    </dgm:pt>
    <dgm:pt modelId="{0332E13C-6AC3-4ECB-8F09-80A646D52A13}" type="pres">
      <dgm:prSet presAssocID="{9515F731-8608-431E-B577-CD4F1CA598C8}" presName="spaceRect" presStyleCnt="0"/>
      <dgm:spPr/>
    </dgm:pt>
    <dgm:pt modelId="{D255330A-FDF2-407A-B2A1-657FB5A0CFAC}" type="pres">
      <dgm:prSet presAssocID="{9515F731-8608-431E-B577-CD4F1CA598C8}" presName="textRect" presStyleLbl="revTx" presStyleIdx="1" presStyleCnt="3">
        <dgm:presLayoutVars>
          <dgm:chMax val="1"/>
          <dgm:chPref val="1"/>
        </dgm:presLayoutVars>
      </dgm:prSet>
      <dgm:spPr/>
    </dgm:pt>
    <dgm:pt modelId="{E9400BC4-A6A2-EE4E-83AF-80ED8F71E633}" type="pres">
      <dgm:prSet presAssocID="{8C00B106-B007-49B6-B079-33C05619CF10}" presName="sibTrans" presStyleCnt="0"/>
      <dgm:spPr/>
    </dgm:pt>
    <dgm:pt modelId="{3C1EAF31-B41B-4EF2-A719-085F36758C78}" type="pres">
      <dgm:prSet presAssocID="{5121F2D3-74F8-4E4E-9266-46F3F10979F4}" presName="compNode" presStyleCnt="0"/>
      <dgm:spPr/>
    </dgm:pt>
    <dgm:pt modelId="{555248B3-012A-4F34-92F7-451ED0F38D4D}" type="pres">
      <dgm:prSet presAssocID="{5121F2D3-74F8-4E4E-9266-46F3F10979F4}" presName="iconRect" presStyleLbl="node1" presStyleIdx="2" presStyleCnt="3"/>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Woman with cane"/>
        </a:ext>
      </dgm:extLst>
    </dgm:pt>
    <dgm:pt modelId="{17147A5F-4124-4BE1-BA8F-34F5BA5FA33B}" type="pres">
      <dgm:prSet presAssocID="{5121F2D3-74F8-4E4E-9266-46F3F10979F4}" presName="spaceRect" presStyleCnt="0"/>
      <dgm:spPr/>
    </dgm:pt>
    <dgm:pt modelId="{B05992B8-9EF0-470E-8D81-412ED141BA9E}" type="pres">
      <dgm:prSet presAssocID="{5121F2D3-74F8-4E4E-9266-46F3F10979F4}" presName="textRect" presStyleLbl="revTx" presStyleIdx="2" presStyleCnt="3">
        <dgm:presLayoutVars>
          <dgm:chMax val="1"/>
          <dgm:chPref val="1"/>
        </dgm:presLayoutVars>
      </dgm:prSet>
      <dgm:spPr/>
    </dgm:pt>
  </dgm:ptLst>
  <dgm:cxnLst>
    <dgm:cxn modelId="{7228AF29-5513-4C45-9979-B9E9F099D3F5}" srcId="{CC921038-475D-493B-848A-DAFB60347F84}" destId="{5121F2D3-74F8-4E4E-9266-46F3F10979F4}" srcOrd="2" destOrd="0" parTransId="{F029DEB8-B933-48D8-8B22-ABA6D30B8E7D}" sibTransId="{BB958EF0-768C-4858-B09B-82816042E44C}"/>
    <dgm:cxn modelId="{DAFAD246-3849-4B69-9479-A9A98EA38220}" srcId="{CC921038-475D-493B-848A-DAFB60347F84}" destId="{9515F731-8608-431E-B577-CD4F1CA598C8}" srcOrd="1" destOrd="0" parTransId="{34BD0C87-79F2-4D5B-8DE2-740545620A6F}" sibTransId="{8C00B106-B007-49B6-B079-33C05619CF10}"/>
    <dgm:cxn modelId="{6648AA54-F566-6C47-9CF0-DDC5EE755603}" type="presOf" srcId="{062B81A9-F14D-4120-B647-EA8F8897CA54}" destId="{62505405-65B2-4899-B76D-F2BF76165CAB}" srcOrd="0" destOrd="0" presId="urn:microsoft.com/office/officeart/2018/2/layout/IconLabelList"/>
    <dgm:cxn modelId="{1D5DC6A0-7C02-F34A-9109-13332F3ECC07}" type="presOf" srcId="{9515F731-8608-431E-B577-CD4F1CA598C8}" destId="{D255330A-FDF2-407A-B2A1-657FB5A0CFAC}" srcOrd="0" destOrd="0" presId="urn:microsoft.com/office/officeart/2018/2/layout/IconLabelList"/>
    <dgm:cxn modelId="{D8E4D9A1-3507-4F3D-BE46-C18240F6658C}" srcId="{CC921038-475D-493B-848A-DAFB60347F84}" destId="{062B81A9-F14D-4120-B647-EA8F8897CA54}" srcOrd="0" destOrd="0" parTransId="{7640A8FC-0DFC-43C3-BD4E-951D18B2BF16}" sibTransId="{36F6C946-068A-4D74-A37B-F186FFD949EE}"/>
    <dgm:cxn modelId="{EE4404AA-E90B-ED46-B107-E8D82982AFDA}" type="presOf" srcId="{5121F2D3-74F8-4E4E-9266-46F3F10979F4}" destId="{B05992B8-9EF0-470E-8D81-412ED141BA9E}" srcOrd="0" destOrd="0" presId="urn:microsoft.com/office/officeart/2018/2/layout/IconLabelList"/>
    <dgm:cxn modelId="{B013DFCC-19ED-41B6-9BF0-28435B0FD571}" type="presOf" srcId="{CC921038-475D-493B-848A-DAFB60347F84}" destId="{72685E13-C4FA-43A0-B703-A3B02BAC5ED9}" srcOrd="0" destOrd="0" presId="urn:microsoft.com/office/officeart/2018/2/layout/IconLabelList"/>
    <dgm:cxn modelId="{C166340C-576C-5E4A-8DDE-03F2B9EBDBB8}" type="presParOf" srcId="{72685E13-C4FA-43A0-B703-A3B02BAC5ED9}" destId="{D55A314A-AEB5-401B-A86E-7C6D19E98085}" srcOrd="0" destOrd="0" presId="urn:microsoft.com/office/officeart/2018/2/layout/IconLabelList"/>
    <dgm:cxn modelId="{D59021DE-604C-B44C-9265-7C157781F214}" type="presParOf" srcId="{D55A314A-AEB5-401B-A86E-7C6D19E98085}" destId="{F5AB78DE-CFBB-4099-9BDA-B85DAF5CDA6B}" srcOrd="0" destOrd="0" presId="urn:microsoft.com/office/officeart/2018/2/layout/IconLabelList"/>
    <dgm:cxn modelId="{D4B25D94-E044-C94C-BDD8-E972C9277B2C}" type="presParOf" srcId="{D55A314A-AEB5-401B-A86E-7C6D19E98085}" destId="{52812722-5AC2-48F2-8B14-377A1C481BD4}" srcOrd="1" destOrd="0" presId="urn:microsoft.com/office/officeart/2018/2/layout/IconLabelList"/>
    <dgm:cxn modelId="{135DAE04-31B2-4B40-8F7E-9617BA3A9F36}" type="presParOf" srcId="{D55A314A-AEB5-401B-A86E-7C6D19E98085}" destId="{62505405-65B2-4899-B76D-F2BF76165CAB}" srcOrd="2" destOrd="0" presId="urn:microsoft.com/office/officeart/2018/2/layout/IconLabelList"/>
    <dgm:cxn modelId="{57E1291E-1CBB-C14F-8626-8D5D58EF2CFF}" type="presParOf" srcId="{72685E13-C4FA-43A0-B703-A3B02BAC5ED9}" destId="{1BBFE451-CA93-4A78-A263-FBD08761EC0F}" srcOrd="1" destOrd="0" presId="urn:microsoft.com/office/officeart/2018/2/layout/IconLabelList"/>
    <dgm:cxn modelId="{2850171B-3516-D04F-A396-89A9CB95D1E0}" type="presParOf" srcId="{72685E13-C4FA-43A0-B703-A3B02BAC5ED9}" destId="{C5CD05C9-ADEF-43D2-9479-A3E06C4B0C4E}" srcOrd="2" destOrd="0" presId="urn:microsoft.com/office/officeart/2018/2/layout/IconLabelList"/>
    <dgm:cxn modelId="{0CEACA34-6BB4-D244-9A61-0D0F7A760E0B}" type="presParOf" srcId="{C5CD05C9-ADEF-43D2-9479-A3E06C4B0C4E}" destId="{BA997C53-20EA-4AF9-BC6B-D64B880BAB94}" srcOrd="0" destOrd="0" presId="urn:microsoft.com/office/officeart/2018/2/layout/IconLabelList"/>
    <dgm:cxn modelId="{5F3EE456-7217-BC4C-AE17-7BBF299F59C8}" type="presParOf" srcId="{C5CD05C9-ADEF-43D2-9479-A3E06C4B0C4E}" destId="{0332E13C-6AC3-4ECB-8F09-80A646D52A13}" srcOrd="1" destOrd="0" presId="urn:microsoft.com/office/officeart/2018/2/layout/IconLabelList"/>
    <dgm:cxn modelId="{04CE276A-F138-934D-9FB4-A7A44214BF55}" type="presParOf" srcId="{C5CD05C9-ADEF-43D2-9479-A3E06C4B0C4E}" destId="{D255330A-FDF2-407A-B2A1-657FB5A0CFAC}" srcOrd="2" destOrd="0" presId="urn:microsoft.com/office/officeart/2018/2/layout/IconLabelList"/>
    <dgm:cxn modelId="{FF517EED-BA9E-1F4A-B4F4-EED64D421E9D}" type="presParOf" srcId="{72685E13-C4FA-43A0-B703-A3B02BAC5ED9}" destId="{E9400BC4-A6A2-EE4E-83AF-80ED8F71E633}" srcOrd="3" destOrd="0" presId="urn:microsoft.com/office/officeart/2018/2/layout/IconLabelList"/>
    <dgm:cxn modelId="{786A36D9-0056-D74C-9FB9-7F0914A76DFA}" type="presParOf" srcId="{72685E13-C4FA-43A0-B703-A3B02BAC5ED9}" destId="{3C1EAF31-B41B-4EF2-A719-085F36758C78}" srcOrd="4" destOrd="0" presId="urn:microsoft.com/office/officeart/2018/2/layout/IconLabelList"/>
    <dgm:cxn modelId="{C71AAD4B-EEF2-1E44-81D4-A3AD4BDFA215}" type="presParOf" srcId="{3C1EAF31-B41B-4EF2-A719-085F36758C78}" destId="{555248B3-012A-4F34-92F7-451ED0F38D4D}" srcOrd="0" destOrd="0" presId="urn:microsoft.com/office/officeart/2018/2/layout/IconLabelList"/>
    <dgm:cxn modelId="{146E4F11-BCE8-B247-8736-7D4F73802C9F}" type="presParOf" srcId="{3C1EAF31-B41B-4EF2-A719-085F36758C78}" destId="{17147A5F-4124-4BE1-BA8F-34F5BA5FA33B}" srcOrd="1" destOrd="0" presId="urn:microsoft.com/office/officeart/2018/2/layout/IconLabelList"/>
    <dgm:cxn modelId="{A88C8E26-22E8-374E-B4D2-45BE96B9CF98}" type="presParOf" srcId="{3C1EAF31-B41B-4EF2-A719-085F36758C78}" destId="{B05992B8-9EF0-470E-8D81-412ED141BA9E}"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C6D687F5-1AA3-4C39-B401-4E2F000C44E0}"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FF674AA5-2337-4CE0-96DF-582ED837FD4F}">
      <dgm:prSet/>
      <dgm:spPr/>
      <dgm:t>
        <a:bodyPr/>
        <a:lstStyle/>
        <a:p>
          <a:r>
            <a:rPr lang="en-US"/>
            <a:t>Investigate Primary Results Drivers by State</a:t>
          </a:r>
        </a:p>
      </dgm:t>
    </dgm:pt>
    <dgm:pt modelId="{7FF29B48-4AA5-4DD6-A4F5-051F2433E5E7}" type="parTrans" cxnId="{F28EAD9E-BC2D-4653-A293-9AF694A45BC5}">
      <dgm:prSet/>
      <dgm:spPr/>
      <dgm:t>
        <a:bodyPr/>
        <a:lstStyle/>
        <a:p>
          <a:endParaRPr lang="en-US"/>
        </a:p>
      </dgm:t>
    </dgm:pt>
    <dgm:pt modelId="{9A534993-E16C-49AB-809B-139FC4AB6D3F}" type="sibTrans" cxnId="{F28EAD9E-BC2D-4653-A293-9AF694A45BC5}">
      <dgm:prSet/>
      <dgm:spPr/>
      <dgm:t>
        <a:bodyPr/>
        <a:lstStyle/>
        <a:p>
          <a:endParaRPr lang="en-US"/>
        </a:p>
      </dgm:t>
    </dgm:pt>
    <dgm:pt modelId="{309273A2-8547-4715-9A32-BFD9A9A6FEF9}">
      <dgm:prSet/>
      <dgm:spPr/>
      <dgm:t>
        <a:bodyPr/>
        <a:lstStyle/>
        <a:p>
          <a:r>
            <a:rPr lang="en-US"/>
            <a:t>Gather More Behavioral and Socioeconomic Data</a:t>
          </a:r>
        </a:p>
      </dgm:t>
    </dgm:pt>
    <dgm:pt modelId="{58572AF5-E5B1-4B7E-9063-6026F8ABB083}" type="parTrans" cxnId="{78ACC28D-3E0E-4931-AE37-5F1DEE424CC3}">
      <dgm:prSet/>
      <dgm:spPr/>
      <dgm:t>
        <a:bodyPr/>
        <a:lstStyle/>
        <a:p>
          <a:endParaRPr lang="en-US"/>
        </a:p>
      </dgm:t>
    </dgm:pt>
    <dgm:pt modelId="{22ED74BA-1A4A-42F1-8F58-FDE9AC0C7D87}" type="sibTrans" cxnId="{78ACC28D-3E0E-4931-AE37-5F1DEE424CC3}">
      <dgm:prSet/>
      <dgm:spPr/>
      <dgm:t>
        <a:bodyPr/>
        <a:lstStyle/>
        <a:p>
          <a:endParaRPr lang="en-US"/>
        </a:p>
      </dgm:t>
    </dgm:pt>
    <dgm:pt modelId="{6F2E8859-F942-425B-9E37-116C9828C8C7}">
      <dgm:prSet/>
      <dgm:spPr/>
      <dgm:t>
        <a:bodyPr/>
        <a:lstStyle/>
        <a:p>
          <a:r>
            <a:rPr lang="en-US"/>
            <a:t>Perform Similar Analysis for Cancer</a:t>
          </a:r>
        </a:p>
      </dgm:t>
    </dgm:pt>
    <dgm:pt modelId="{82995808-1F43-4A73-95A6-EC355A68DD07}" type="parTrans" cxnId="{F82E1541-E61F-4EA0-848B-1E29ABC0DBE3}">
      <dgm:prSet/>
      <dgm:spPr/>
      <dgm:t>
        <a:bodyPr/>
        <a:lstStyle/>
        <a:p>
          <a:endParaRPr lang="en-US"/>
        </a:p>
      </dgm:t>
    </dgm:pt>
    <dgm:pt modelId="{8C0629E2-49BE-4FF4-941F-861295AFFFB2}" type="sibTrans" cxnId="{F82E1541-E61F-4EA0-848B-1E29ABC0DBE3}">
      <dgm:prSet/>
      <dgm:spPr/>
      <dgm:t>
        <a:bodyPr/>
        <a:lstStyle/>
        <a:p>
          <a:endParaRPr lang="en-US"/>
        </a:p>
      </dgm:t>
    </dgm:pt>
    <dgm:pt modelId="{C15575B6-9D09-45C2-824D-971D859C6FCC}" type="pres">
      <dgm:prSet presAssocID="{C6D687F5-1AA3-4C39-B401-4E2F000C44E0}" presName="root" presStyleCnt="0">
        <dgm:presLayoutVars>
          <dgm:dir/>
          <dgm:resizeHandles val="exact"/>
        </dgm:presLayoutVars>
      </dgm:prSet>
      <dgm:spPr/>
    </dgm:pt>
    <dgm:pt modelId="{75AD49CF-0DA0-40FB-AC6E-9A7483271D37}" type="pres">
      <dgm:prSet presAssocID="{FF674AA5-2337-4CE0-96DF-582ED837FD4F}" presName="compNode" presStyleCnt="0"/>
      <dgm:spPr/>
    </dgm:pt>
    <dgm:pt modelId="{D9D4EAFB-4898-4628-8695-8E3133B2A82C}" type="pres">
      <dgm:prSet presAssocID="{FF674AA5-2337-4CE0-96DF-582ED837FD4F}" presName="iconRect" presStyleLbl="node1" presStyleIdx="0" presStyleCnt="3"/>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Map with pin"/>
        </a:ext>
      </dgm:extLst>
    </dgm:pt>
    <dgm:pt modelId="{A97FE7ED-21C0-4E10-9291-9AA8239245FC}" type="pres">
      <dgm:prSet presAssocID="{FF674AA5-2337-4CE0-96DF-582ED837FD4F}" presName="spaceRect" presStyleCnt="0"/>
      <dgm:spPr/>
    </dgm:pt>
    <dgm:pt modelId="{3C13111C-EE31-476F-9D3C-4C7B0A30D384}" type="pres">
      <dgm:prSet presAssocID="{FF674AA5-2337-4CE0-96DF-582ED837FD4F}" presName="textRect" presStyleLbl="revTx" presStyleIdx="0" presStyleCnt="3">
        <dgm:presLayoutVars>
          <dgm:chMax val="1"/>
          <dgm:chPref val="1"/>
        </dgm:presLayoutVars>
      </dgm:prSet>
      <dgm:spPr/>
    </dgm:pt>
    <dgm:pt modelId="{A146D1D1-87A8-4D80-BA96-7E881D30F738}" type="pres">
      <dgm:prSet presAssocID="{9A534993-E16C-49AB-809B-139FC4AB6D3F}" presName="sibTrans" presStyleCnt="0"/>
      <dgm:spPr/>
    </dgm:pt>
    <dgm:pt modelId="{CA207EEC-0463-4A82-963F-FCFFA360E68B}" type="pres">
      <dgm:prSet presAssocID="{309273A2-8547-4715-9A32-BFD9A9A6FEF9}" presName="compNode" presStyleCnt="0"/>
      <dgm:spPr/>
    </dgm:pt>
    <dgm:pt modelId="{711F67DC-9496-4AC2-AF02-A7C1EAE9076D}" type="pres">
      <dgm:prSet presAssocID="{309273A2-8547-4715-9A32-BFD9A9A6FEF9}"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ar chart"/>
        </a:ext>
      </dgm:extLst>
    </dgm:pt>
    <dgm:pt modelId="{92DD3F72-47FC-496B-9C4C-D3E21962E64B}" type="pres">
      <dgm:prSet presAssocID="{309273A2-8547-4715-9A32-BFD9A9A6FEF9}" presName="spaceRect" presStyleCnt="0"/>
      <dgm:spPr/>
    </dgm:pt>
    <dgm:pt modelId="{919ACB48-0D3E-4D93-8A00-275E6C9FB926}" type="pres">
      <dgm:prSet presAssocID="{309273A2-8547-4715-9A32-BFD9A9A6FEF9}" presName="textRect" presStyleLbl="revTx" presStyleIdx="1" presStyleCnt="3">
        <dgm:presLayoutVars>
          <dgm:chMax val="1"/>
          <dgm:chPref val="1"/>
        </dgm:presLayoutVars>
      </dgm:prSet>
      <dgm:spPr/>
    </dgm:pt>
    <dgm:pt modelId="{FA622C95-33D8-41F9-85DE-1B84308C4D9A}" type="pres">
      <dgm:prSet presAssocID="{22ED74BA-1A4A-42F1-8F58-FDE9AC0C7D87}" presName="sibTrans" presStyleCnt="0"/>
      <dgm:spPr/>
    </dgm:pt>
    <dgm:pt modelId="{E16433B4-FE39-4812-B53E-9B20FCAACBE9}" type="pres">
      <dgm:prSet presAssocID="{6F2E8859-F942-425B-9E37-116C9828C8C7}" presName="compNode" presStyleCnt="0"/>
      <dgm:spPr/>
    </dgm:pt>
    <dgm:pt modelId="{CDDE31A4-14BB-4910-8676-6C52A292917B}" type="pres">
      <dgm:prSet presAssocID="{6F2E8859-F942-425B-9E37-116C9828C8C7}" presName="iconRect" presStyleLbl="node1" presStyleIdx="2" presStyleCnt="3"/>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DNA"/>
        </a:ext>
      </dgm:extLst>
    </dgm:pt>
    <dgm:pt modelId="{2B9EF8D5-B667-4532-8E07-48A11C8C3DCB}" type="pres">
      <dgm:prSet presAssocID="{6F2E8859-F942-425B-9E37-116C9828C8C7}" presName="spaceRect" presStyleCnt="0"/>
      <dgm:spPr/>
    </dgm:pt>
    <dgm:pt modelId="{9BAA74A7-A0AB-4944-B180-222ACE42BBE4}" type="pres">
      <dgm:prSet presAssocID="{6F2E8859-F942-425B-9E37-116C9828C8C7}" presName="textRect" presStyleLbl="revTx" presStyleIdx="2" presStyleCnt="3">
        <dgm:presLayoutVars>
          <dgm:chMax val="1"/>
          <dgm:chPref val="1"/>
        </dgm:presLayoutVars>
      </dgm:prSet>
      <dgm:spPr/>
    </dgm:pt>
  </dgm:ptLst>
  <dgm:cxnLst>
    <dgm:cxn modelId="{F82E1541-E61F-4EA0-848B-1E29ABC0DBE3}" srcId="{C6D687F5-1AA3-4C39-B401-4E2F000C44E0}" destId="{6F2E8859-F942-425B-9E37-116C9828C8C7}" srcOrd="2" destOrd="0" parTransId="{82995808-1F43-4A73-95A6-EC355A68DD07}" sibTransId="{8C0629E2-49BE-4FF4-941F-861295AFFFB2}"/>
    <dgm:cxn modelId="{10DE4E63-7E22-4B6E-A0AB-AACD9336C78C}" type="presOf" srcId="{FF674AA5-2337-4CE0-96DF-582ED837FD4F}" destId="{3C13111C-EE31-476F-9D3C-4C7B0A30D384}" srcOrd="0" destOrd="0" presId="urn:microsoft.com/office/officeart/2018/2/layout/IconLabelList"/>
    <dgm:cxn modelId="{96972580-2780-439D-A128-19F53FA040DA}" type="presOf" srcId="{309273A2-8547-4715-9A32-BFD9A9A6FEF9}" destId="{919ACB48-0D3E-4D93-8A00-275E6C9FB926}" srcOrd="0" destOrd="0" presId="urn:microsoft.com/office/officeart/2018/2/layout/IconLabelList"/>
    <dgm:cxn modelId="{78ACC28D-3E0E-4931-AE37-5F1DEE424CC3}" srcId="{C6D687F5-1AA3-4C39-B401-4E2F000C44E0}" destId="{309273A2-8547-4715-9A32-BFD9A9A6FEF9}" srcOrd="1" destOrd="0" parTransId="{58572AF5-E5B1-4B7E-9063-6026F8ABB083}" sibTransId="{22ED74BA-1A4A-42F1-8F58-FDE9AC0C7D87}"/>
    <dgm:cxn modelId="{F28EAD9E-BC2D-4653-A293-9AF694A45BC5}" srcId="{C6D687F5-1AA3-4C39-B401-4E2F000C44E0}" destId="{FF674AA5-2337-4CE0-96DF-582ED837FD4F}" srcOrd="0" destOrd="0" parTransId="{7FF29B48-4AA5-4DD6-A4F5-051F2433E5E7}" sibTransId="{9A534993-E16C-49AB-809B-139FC4AB6D3F}"/>
    <dgm:cxn modelId="{D31BE7AD-D82B-4307-8E60-EE5E388ADE3D}" type="presOf" srcId="{C6D687F5-1AA3-4C39-B401-4E2F000C44E0}" destId="{C15575B6-9D09-45C2-824D-971D859C6FCC}" srcOrd="0" destOrd="0" presId="urn:microsoft.com/office/officeart/2018/2/layout/IconLabelList"/>
    <dgm:cxn modelId="{D79396BB-7D02-4625-9FBB-FD5ADFB9BBA5}" type="presOf" srcId="{6F2E8859-F942-425B-9E37-116C9828C8C7}" destId="{9BAA74A7-A0AB-4944-B180-222ACE42BBE4}" srcOrd="0" destOrd="0" presId="urn:microsoft.com/office/officeart/2018/2/layout/IconLabelList"/>
    <dgm:cxn modelId="{562CE5F4-26A6-4C14-85B8-63F186294779}" type="presParOf" srcId="{C15575B6-9D09-45C2-824D-971D859C6FCC}" destId="{75AD49CF-0DA0-40FB-AC6E-9A7483271D37}" srcOrd="0" destOrd="0" presId="urn:microsoft.com/office/officeart/2018/2/layout/IconLabelList"/>
    <dgm:cxn modelId="{6012C227-CF2E-4441-BA76-1531AF45B8B5}" type="presParOf" srcId="{75AD49CF-0DA0-40FB-AC6E-9A7483271D37}" destId="{D9D4EAFB-4898-4628-8695-8E3133B2A82C}" srcOrd="0" destOrd="0" presId="urn:microsoft.com/office/officeart/2018/2/layout/IconLabelList"/>
    <dgm:cxn modelId="{5B71BAD4-8B21-4E1A-AE43-E25F9BA7A89A}" type="presParOf" srcId="{75AD49CF-0DA0-40FB-AC6E-9A7483271D37}" destId="{A97FE7ED-21C0-4E10-9291-9AA8239245FC}" srcOrd="1" destOrd="0" presId="urn:microsoft.com/office/officeart/2018/2/layout/IconLabelList"/>
    <dgm:cxn modelId="{A7E05C5C-A0DA-4CDD-AD5F-065506E4C0F2}" type="presParOf" srcId="{75AD49CF-0DA0-40FB-AC6E-9A7483271D37}" destId="{3C13111C-EE31-476F-9D3C-4C7B0A30D384}" srcOrd="2" destOrd="0" presId="urn:microsoft.com/office/officeart/2018/2/layout/IconLabelList"/>
    <dgm:cxn modelId="{529EB7C1-0DC0-47C7-8C65-7934F79447F2}" type="presParOf" srcId="{C15575B6-9D09-45C2-824D-971D859C6FCC}" destId="{A146D1D1-87A8-4D80-BA96-7E881D30F738}" srcOrd="1" destOrd="0" presId="urn:microsoft.com/office/officeart/2018/2/layout/IconLabelList"/>
    <dgm:cxn modelId="{2B09C6B6-228E-49FC-BC88-305D9A804C0A}" type="presParOf" srcId="{C15575B6-9D09-45C2-824D-971D859C6FCC}" destId="{CA207EEC-0463-4A82-963F-FCFFA360E68B}" srcOrd="2" destOrd="0" presId="urn:microsoft.com/office/officeart/2018/2/layout/IconLabelList"/>
    <dgm:cxn modelId="{1FDBE5D1-93D8-4BEE-8D3E-498BA2973500}" type="presParOf" srcId="{CA207EEC-0463-4A82-963F-FCFFA360E68B}" destId="{711F67DC-9496-4AC2-AF02-A7C1EAE9076D}" srcOrd="0" destOrd="0" presId="urn:microsoft.com/office/officeart/2018/2/layout/IconLabelList"/>
    <dgm:cxn modelId="{423CB020-2E29-42E6-A121-1417EF4FE2F2}" type="presParOf" srcId="{CA207EEC-0463-4A82-963F-FCFFA360E68B}" destId="{92DD3F72-47FC-496B-9C4C-D3E21962E64B}" srcOrd="1" destOrd="0" presId="urn:microsoft.com/office/officeart/2018/2/layout/IconLabelList"/>
    <dgm:cxn modelId="{8C63546F-AE8B-490E-94BD-BD17CF2B4824}" type="presParOf" srcId="{CA207EEC-0463-4A82-963F-FCFFA360E68B}" destId="{919ACB48-0D3E-4D93-8A00-275E6C9FB926}" srcOrd="2" destOrd="0" presId="urn:microsoft.com/office/officeart/2018/2/layout/IconLabelList"/>
    <dgm:cxn modelId="{35997578-5387-457A-877A-424D11765281}" type="presParOf" srcId="{C15575B6-9D09-45C2-824D-971D859C6FCC}" destId="{FA622C95-33D8-41F9-85DE-1B84308C4D9A}" srcOrd="3" destOrd="0" presId="urn:microsoft.com/office/officeart/2018/2/layout/IconLabelList"/>
    <dgm:cxn modelId="{378D76F5-5CC5-44F5-BD79-432ED78B3E33}" type="presParOf" srcId="{C15575B6-9D09-45C2-824D-971D859C6FCC}" destId="{E16433B4-FE39-4812-B53E-9B20FCAACBE9}" srcOrd="4" destOrd="0" presId="urn:microsoft.com/office/officeart/2018/2/layout/IconLabelList"/>
    <dgm:cxn modelId="{75BF71D8-BD9A-45BC-81F2-1ECC60253120}" type="presParOf" srcId="{E16433B4-FE39-4812-B53E-9B20FCAACBE9}" destId="{CDDE31A4-14BB-4910-8676-6C52A292917B}" srcOrd="0" destOrd="0" presId="urn:microsoft.com/office/officeart/2018/2/layout/IconLabelList"/>
    <dgm:cxn modelId="{80CBA56F-1D75-42A0-8290-A426809F75B1}" type="presParOf" srcId="{E16433B4-FE39-4812-B53E-9B20FCAACBE9}" destId="{2B9EF8D5-B667-4532-8E07-48A11C8C3DCB}" srcOrd="1" destOrd="0" presId="urn:microsoft.com/office/officeart/2018/2/layout/IconLabelList"/>
    <dgm:cxn modelId="{382AC7CD-2AA9-4680-AE06-BBE0B14932BA}" type="presParOf" srcId="{E16433B4-FE39-4812-B53E-9B20FCAACBE9}" destId="{9BAA74A7-A0AB-4944-B180-222ACE42BBE4}"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098420-3768-4839-A777-92E1244C04FE}">
      <dsp:nvSpPr>
        <dsp:cNvPr id="0" name=""/>
        <dsp:cNvSpPr/>
      </dsp:nvSpPr>
      <dsp:spPr>
        <a:xfrm>
          <a:off x="744411" y="929834"/>
          <a:ext cx="1066109" cy="106610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5E95527-2D98-41E8-857F-7F8FE1D16D99}">
      <dsp:nvSpPr>
        <dsp:cNvPr id="0" name=""/>
        <dsp:cNvSpPr/>
      </dsp:nvSpPr>
      <dsp:spPr>
        <a:xfrm>
          <a:off x="92899" y="2311370"/>
          <a:ext cx="236913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US" sz="1600" kern="1200"/>
            <a:t>What is the leading cause of death in the United States?</a:t>
          </a:r>
        </a:p>
      </dsp:txBody>
      <dsp:txXfrm>
        <a:off x="92899" y="2311370"/>
        <a:ext cx="2369132" cy="720000"/>
      </dsp:txXfrm>
    </dsp:sp>
    <dsp:sp modelId="{7156D7CD-BCE4-4A29-9EAD-A784AAD66323}">
      <dsp:nvSpPr>
        <dsp:cNvPr id="0" name=""/>
        <dsp:cNvSpPr/>
      </dsp:nvSpPr>
      <dsp:spPr>
        <a:xfrm>
          <a:off x="3528142" y="929834"/>
          <a:ext cx="1066109" cy="106610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CB1AEFCD-B1EB-4B7F-96D0-0A29750C93E7}">
      <dsp:nvSpPr>
        <dsp:cNvPr id="0" name=""/>
        <dsp:cNvSpPr/>
      </dsp:nvSpPr>
      <dsp:spPr>
        <a:xfrm>
          <a:off x="2876630" y="2311370"/>
          <a:ext cx="236913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US" sz="1600" kern="1200" dirty="0"/>
            <a:t>What is the current trend for the leading cause of death?</a:t>
          </a:r>
        </a:p>
      </dsp:txBody>
      <dsp:txXfrm>
        <a:off x="2876630" y="2311370"/>
        <a:ext cx="2369132" cy="720000"/>
      </dsp:txXfrm>
    </dsp:sp>
    <dsp:sp modelId="{F44763D3-C42A-4620-B599-69B2AD10E3E6}">
      <dsp:nvSpPr>
        <dsp:cNvPr id="0" name=""/>
        <dsp:cNvSpPr/>
      </dsp:nvSpPr>
      <dsp:spPr>
        <a:xfrm>
          <a:off x="6311873" y="929834"/>
          <a:ext cx="1066109" cy="106610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15B8230B-D15A-4409-984C-8460CC2B05A3}">
      <dsp:nvSpPr>
        <dsp:cNvPr id="0" name=""/>
        <dsp:cNvSpPr/>
      </dsp:nvSpPr>
      <dsp:spPr>
        <a:xfrm>
          <a:off x="5660361" y="2311370"/>
          <a:ext cx="236913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US" sz="1600" kern="1200" dirty="0"/>
            <a:t>Which factors have the greatest impact on the mortality rate?</a:t>
          </a:r>
        </a:p>
      </dsp:txBody>
      <dsp:txXfrm>
        <a:off x="5660361" y="2311370"/>
        <a:ext cx="2369132" cy="720000"/>
      </dsp:txXfrm>
    </dsp:sp>
    <dsp:sp modelId="{F087771F-8BF4-4BD2-9C1D-B1C43ED5CB6E}">
      <dsp:nvSpPr>
        <dsp:cNvPr id="0" name=""/>
        <dsp:cNvSpPr/>
      </dsp:nvSpPr>
      <dsp:spPr>
        <a:xfrm>
          <a:off x="9095604" y="929834"/>
          <a:ext cx="1066109" cy="106610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D6E6E978-ED1C-4F04-961D-CDA6BA4CC1E8}">
      <dsp:nvSpPr>
        <dsp:cNvPr id="0" name=""/>
        <dsp:cNvSpPr/>
      </dsp:nvSpPr>
      <dsp:spPr>
        <a:xfrm>
          <a:off x="8444092" y="2311370"/>
          <a:ext cx="236913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US" sz="1600" kern="1200" dirty="0"/>
            <a:t>Which states should be treated as high risk?</a:t>
          </a:r>
        </a:p>
      </dsp:txBody>
      <dsp:txXfrm>
        <a:off x="8444092" y="2311370"/>
        <a:ext cx="2369132"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7E2B22F-8907-496B-B110-B8ACD6A51ED9}">
      <dsp:nvSpPr>
        <dsp:cNvPr id="0" name=""/>
        <dsp:cNvSpPr/>
      </dsp:nvSpPr>
      <dsp:spPr>
        <a:xfrm>
          <a:off x="686474" y="174118"/>
          <a:ext cx="1990125" cy="1990125"/>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E7BE604-1A14-4FEC-9694-252C6E574449}">
      <dsp:nvSpPr>
        <dsp:cNvPr id="0" name=""/>
        <dsp:cNvSpPr/>
      </dsp:nvSpPr>
      <dsp:spPr>
        <a:xfrm>
          <a:off x="1110599" y="598243"/>
          <a:ext cx="1141875" cy="114187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A88C32E2-9421-4907-9304-E0462B30A941}">
      <dsp:nvSpPr>
        <dsp:cNvPr id="0" name=""/>
        <dsp:cNvSpPr/>
      </dsp:nvSpPr>
      <dsp:spPr>
        <a:xfrm>
          <a:off x="50287" y="2784119"/>
          <a:ext cx="3262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100000"/>
            </a:lnSpc>
            <a:spcBef>
              <a:spcPct val="0"/>
            </a:spcBef>
            <a:spcAft>
              <a:spcPct val="35000"/>
            </a:spcAft>
            <a:buNone/>
            <a:defRPr cap="all"/>
          </a:pPr>
          <a:r>
            <a:rPr lang="en-US" sz="1300" kern="1200" dirty="0"/>
            <a:t>Population Demographics</a:t>
          </a:r>
        </a:p>
        <a:p>
          <a:pPr marL="0" lvl="0" indent="0" algn="ctr" defTabSz="577850">
            <a:lnSpc>
              <a:spcPct val="100000"/>
            </a:lnSpc>
            <a:spcBef>
              <a:spcPct val="0"/>
            </a:spcBef>
            <a:spcAft>
              <a:spcPct val="35000"/>
            </a:spcAft>
            <a:buNone/>
            <a:defRPr cap="all"/>
          </a:pPr>
          <a:r>
            <a:rPr lang="en-US" sz="1300" b="1" kern="1200" dirty="0"/>
            <a:t>CDC – NCHS</a:t>
          </a:r>
        </a:p>
      </dsp:txBody>
      <dsp:txXfrm>
        <a:off x="50287" y="2784119"/>
        <a:ext cx="3262500" cy="720000"/>
      </dsp:txXfrm>
    </dsp:sp>
    <dsp:sp modelId="{14E16C6F-95E0-42F1-B6E9-769757489C87}">
      <dsp:nvSpPr>
        <dsp:cNvPr id="0" name=""/>
        <dsp:cNvSpPr/>
      </dsp:nvSpPr>
      <dsp:spPr>
        <a:xfrm>
          <a:off x="4519912" y="174118"/>
          <a:ext cx="1990125" cy="1990125"/>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6227067-805F-4010-BB30-FF7F064CBFAC}">
      <dsp:nvSpPr>
        <dsp:cNvPr id="0" name=""/>
        <dsp:cNvSpPr/>
      </dsp:nvSpPr>
      <dsp:spPr>
        <a:xfrm>
          <a:off x="4944037" y="598243"/>
          <a:ext cx="1141875" cy="114187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D19E1B5-FA24-4C7B-BE57-6E82AA07CC38}">
      <dsp:nvSpPr>
        <dsp:cNvPr id="0" name=""/>
        <dsp:cNvSpPr/>
      </dsp:nvSpPr>
      <dsp:spPr>
        <a:xfrm>
          <a:off x="3883725" y="2784119"/>
          <a:ext cx="3262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100000"/>
            </a:lnSpc>
            <a:spcBef>
              <a:spcPct val="0"/>
            </a:spcBef>
            <a:spcAft>
              <a:spcPct val="35000"/>
            </a:spcAft>
            <a:buNone/>
            <a:defRPr cap="all"/>
          </a:pPr>
          <a:r>
            <a:rPr lang="en-US" sz="1300" kern="1200"/>
            <a:t>Alcohol Consumption</a:t>
          </a:r>
        </a:p>
        <a:p>
          <a:pPr marL="0" lvl="0" indent="0" algn="ctr" defTabSz="577850">
            <a:lnSpc>
              <a:spcPct val="100000"/>
            </a:lnSpc>
            <a:spcBef>
              <a:spcPct val="0"/>
            </a:spcBef>
            <a:spcAft>
              <a:spcPct val="35000"/>
            </a:spcAft>
            <a:buNone/>
            <a:defRPr cap="all"/>
          </a:pPr>
          <a:r>
            <a:rPr lang="en-US" sz="1300" b="1" kern="1200"/>
            <a:t>National Institute on Alcohol Abuse and Alcoholism </a:t>
          </a:r>
        </a:p>
      </dsp:txBody>
      <dsp:txXfrm>
        <a:off x="3883725" y="2784119"/>
        <a:ext cx="3262500" cy="720000"/>
      </dsp:txXfrm>
    </dsp:sp>
    <dsp:sp modelId="{2D767675-BA83-41E1-844F-7A64844188FA}">
      <dsp:nvSpPr>
        <dsp:cNvPr id="0" name=""/>
        <dsp:cNvSpPr/>
      </dsp:nvSpPr>
      <dsp:spPr>
        <a:xfrm>
          <a:off x="8353350" y="174118"/>
          <a:ext cx="1990125" cy="1990125"/>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D30FDA0-AC8A-46FC-9A61-9B739D730E56}">
      <dsp:nvSpPr>
        <dsp:cNvPr id="0" name=""/>
        <dsp:cNvSpPr/>
      </dsp:nvSpPr>
      <dsp:spPr>
        <a:xfrm>
          <a:off x="8777475" y="598243"/>
          <a:ext cx="1141875" cy="114187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15D199D6-F484-44F9-BEB3-DC8E38D7B83D}">
      <dsp:nvSpPr>
        <dsp:cNvPr id="0" name=""/>
        <dsp:cNvSpPr/>
      </dsp:nvSpPr>
      <dsp:spPr>
        <a:xfrm>
          <a:off x="7717162" y="2784119"/>
          <a:ext cx="3262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100000"/>
            </a:lnSpc>
            <a:spcBef>
              <a:spcPct val="0"/>
            </a:spcBef>
            <a:spcAft>
              <a:spcPct val="35000"/>
            </a:spcAft>
            <a:buNone/>
            <a:defRPr cap="all"/>
          </a:pPr>
          <a:r>
            <a:rPr lang="en-US" sz="1300" kern="1200"/>
            <a:t>Smoking</a:t>
          </a:r>
        </a:p>
        <a:p>
          <a:pPr marL="0" lvl="0" indent="0" algn="ctr" defTabSz="577850">
            <a:lnSpc>
              <a:spcPct val="100000"/>
            </a:lnSpc>
            <a:spcBef>
              <a:spcPct val="0"/>
            </a:spcBef>
            <a:spcAft>
              <a:spcPct val="35000"/>
            </a:spcAft>
            <a:buNone/>
            <a:defRPr cap="all"/>
          </a:pPr>
          <a:r>
            <a:rPr lang="en-US" sz="1300" b="1" kern="1200"/>
            <a:t>United Health Foundation</a:t>
          </a:r>
        </a:p>
      </dsp:txBody>
      <dsp:txXfrm>
        <a:off x="7717162" y="2784119"/>
        <a:ext cx="3262500" cy="720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767675-BA83-41E1-844F-7A64844188FA}">
      <dsp:nvSpPr>
        <dsp:cNvPr id="0" name=""/>
        <dsp:cNvSpPr/>
      </dsp:nvSpPr>
      <dsp:spPr>
        <a:xfrm>
          <a:off x="670447" y="299809"/>
          <a:ext cx="2024437" cy="2024437"/>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D30FDA0-AC8A-46FC-9A61-9B739D730E56}">
      <dsp:nvSpPr>
        <dsp:cNvPr id="0" name=""/>
        <dsp:cNvSpPr/>
      </dsp:nvSpPr>
      <dsp:spPr>
        <a:xfrm>
          <a:off x="1101885" y="731246"/>
          <a:ext cx="1161562" cy="116156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15D199D6-F484-44F9-BEB3-DC8E38D7B83D}">
      <dsp:nvSpPr>
        <dsp:cNvPr id="0" name=""/>
        <dsp:cNvSpPr/>
      </dsp:nvSpPr>
      <dsp:spPr>
        <a:xfrm>
          <a:off x="23291" y="2954809"/>
          <a:ext cx="3318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defRPr cap="all"/>
          </a:pPr>
          <a:r>
            <a:rPr lang="en-US" sz="1200" kern="1200" dirty="0"/>
            <a:t>Smoking</a:t>
          </a:r>
        </a:p>
        <a:p>
          <a:pPr marL="0" lvl="0" indent="0" algn="ctr" defTabSz="533400">
            <a:lnSpc>
              <a:spcPct val="100000"/>
            </a:lnSpc>
            <a:spcBef>
              <a:spcPct val="0"/>
            </a:spcBef>
            <a:spcAft>
              <a:spcPct val="35000"/>
            </a:spcAft>
            <a:buNone/>
            <a:defRPr cap="all"/>
          </a:pPr>
          <a:r>
            <a:rPr lang="en-US" sz="1050" b="1" kern="1200" dirty="0"/>
            <a:t>United Health Foundation</a:t>
          </a:r>
        </a:p>
      </dsp:txBody>
      <dsp:txXfrm>
        <a:off x="23291" y="2954809"/>
        <a:ext cx="3318750" cy="7200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767675-BA83-41E1-844F-7A64844188FA}">
      <dsp:nvSpPr>
        <dsp:cNvPr id="0" name=""/>
        <dsp:cNvSpPr/>
      </dsp:nvSpPr>
      <dsp:spPr>
        <a:xfrm>
          <a:off x="670447" y="299809"/>
          <a:ext cx="2024437" cy="2024437"/>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D30FDA0-AC8A-46FC-9A61-9B739D730E56}">
      <dsp:nvSpPr>
        <dsp:cNvPr id="0" name=""/>
        <dsp:cNvSpPr/>
      </dsp:nvSpPr>
      <dsp:spPr>
        <a:xfrm>
          <a:off x="1101885" y="731246"/>
          <a:ext cx="1161562" cy="116156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15D199D6-F484-44F9-BEB3-DC8E38D7B83D}">
      <dsp:nvSpPr>
        <dsp:cNvPr id="0" name=""/>
        <dsp:cNvSpPr/>
      </dsp:nvSpPr>
      <dsp:spPr>
        <a:xfrm>
          <a:off x="23291" y="2954809"/>
          <a:ext cx="3318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defRPr cap="all"/>
          </a:pPr>
          <a:r>
            <a:rPr lang="en-US" sz="1200" kern="1200" dirty="0"/>
            <a:t>Smoking</a:t>
          </a:r>
        </a:p>
        <a:p>
          <a:pPr marL="0" lvl="0" indent="0" algn="ctr" defTabSz="533400">
            <a:lnSpc>
              <a:spcPct val="100000"/>
            </a:lnSpc>
            <a:spcBef>
              <a:spcPct val="0"/>
            </a:spcBef>
            <a:spcAft>
              <a:spcPct val="35000"/>
            </a:spcAft>
            <a:buNone/>
            <a:defRPr cap="all"/>
          </a:pPr>
          <a:r>
            <a:rPr lang="en-US" sz="1050" b="1" kern="1200" dirty="0"/>
            <a:t>United Health Foundation</a:t>
          </a:r>
        </a:p>
      </dsp:txBody>
      <dsp:txXfrm>
        <a:off x="23291" y="2954809"/>
        <a:ext cx="3318750" cy="72000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37A042E-5598-4ABA-BF15-A5222384930F}">
      <dsp:nvSpPr>
        <dsp:cNvPr id="0" name=""/>
        <dsp:cNvSpPr/>
      </dsp:nvSpPr>
      <dsp:spPr>
        <a:xfrm>
          <a:off x="644606" y="712065"/>
          <a:ext cx="1955812" cy="1955812"/>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469FE68-3693-43F2-B51E-6F24369546C8}">
      <dsp:nvSpPr>
        <dsp:cNvPr id="0" name=""/>
        <dsp:cNvSpPr/>
      </dsp:nvSpPr>
      <dsp:spPr>
        <a:xfrm>
          <a:off x="1061419" y="1128877"/>
          <a:ext cx="1122187" cy="112218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2341A7E5-3DC3-46B8-832F-70019D71DA44}">
      <dsp:nvSpPr>
        <dsp:cNvPr id="0" name=""/>
        <dsp:cNvSpPr/>
      </dsp:nvSpPr>
      <dsp:spPr>
        <a:xfrm>
          <a:off x="19388" y="3277065"/>
          <a:ext cx="3206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77900">
            <a:lnSpc>
              <a:spcPct val="100000"/>
            </a:lnSpc>
            <a:spcBef>
              <a:spcPct val="0"/>
            </a:spcBef>
            <a:spcAft>
              <a:spcPct val="35000"/>
            </a:spcAft>
            <a:buNone/>
            <a:defRPr cap="all"/>
          </a:pPr>
          <a:r>
            <a:rPr lang="en-US" sz="2200" kern="1200"/>
            <a:t>3 - 5 Year                            Lagged Predictions</a:t>
          </a:r>
        </a:p>
      </dsp:txBody>
      <dsp:txXfrm>
        <a:off x="19388" y="3277065"/>
        <a:ext cx="3206250" cy="720000"/>
      </dsp:txXfrm>
    </dsp:sp>
    <dsp:sp modelId="{1611A18B-CB89-495E-ACF0-13F291423F44}">
      <dsp:nvSpPr>
        <dsp:cNvPr id="0" name=""/>
        <dsp:cNvSpPr/>
      </dsp:nvSpPr>
      <dsp:spPr>
        <a:xfrm>
          <a:off x="4411950" y="712065"/>
          <a:ext cx="1955812" cy="1955812"/>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C499978-CA7E-44B8-AF17-98C8B2F59F33}">
      <dsp:nvSpPr>
        <dsp:cNvPr id="0" name=""/>
        <dsp:cNvSpPr/>
      </dsp:nvSpPr>
      <dsp:spPr>
        <a:xfrm>
          <a:off x="4828763" y="1128877"/>
          <a:ext cx="1122187" cy="112218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B3D3998-E323-402E-B92B-18018DEAA98E}">
      <dsp:nvSpPr>
        <dsp:cNvPr id="0" name=""/>
        <dsp:cNvSpPr/>
      </dsp:nvSpPr>
      <dsp:spPr>
        <a:xfrm>
          <a:off x="3786731" y="3277065"/>
          <a:ext cx="3206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77900">
            <a:lnSpc>
              <a:spcPct val="100000"/>
            </a:lnSpc>
            <a:spcBef>
              <a:spcPct val="0"/>
            </a:spcBef>
            <a:spcAft>
              <a:spcPct val="35000"/>
            </a:spcAft>
            <a:buNone/>
            <a:defRPr cap="all"/>
          </a:pPr>
          <a:r>
            <a:rPr lang="en-US" sz="2200" kern="1200"/>
            <a:t>High-Risk Defined as                Top 33% of All Results</a:t>
          </a:r>
        </a:p>
      </dsp:txBody>
      <dsp:txXfrm>
        <a:off x="3786731" y="3277065"/>
        <a:ext cx="3206250" cy="72000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AB78DE-CFBB-4099-9BDA-B85DAF5CDA6B}">
      <dsp:nvSpPr>
        <dsp:cNvPr id="0" name=""/>
        <dsp:cNvSpPr/>
      </dsp:nvSpPr>
      <dsp:spPr>
        <a:xfrm>
          <a:off x="975923" y="557275"/>
          <a:ext cx="1458980" cy="145898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62505405-65B2-4899-B76D-F2BF76165CAB}">
      <dsp:nvSpPr>
        <dsp:cNvPr id="0" name=""/>
        <dsp:cNvSpPr/>
      </dsp:nvSpPr>
      <dsp:spPr>
        <a:xfrm>
          <a:off x="84324" y="2400962"/>
          <a:ext cx="324217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en-US" sz="2300" kern="1200" dirty="0"/>
            <a:t>Reallocate Funds from  Illinois &amp; Oklahoma</a:t>
          </a:r>
        </a:p>
      </dsp:txBody>
      <dsp:txXfrm>
        <a:off x="84324" y="2400962"/>
        <a:ext cx="3242179" cy="720000"/>
      </dsp:txXfrm>
    </dsp:sp>
    <dsp:sp modelId="{BA997C53-20EA-4AF9-BC6B-D64B880BAB94}">
      <dsp:nvSpPr>
        <dsp:cNvPr id="0" name=""/>
        <dsp:cNvSpPr/>
      </dsp:nvSpPr>
      <dsp:spPr>
        <a:xfrm>
          <a:off x="4785484" y="557275"/>
          <a:ext cx="1458980" cy="145898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D255330A-FDF2-407A-B2A1-657FB5A0CFAC}">
      <dsp:nvSpPr>
        <dsp:cNvPr id="0" name=""/>
        <dsp:cNvSpPr/>
      </dsp:nvSpPr>
      <dsp:spPr>
        <a:xfrm>
          <a:off x="3893885" y="2400962"/>
          <a:ext cx="324217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en-US" sz="2300" kern="1200" dirty="0"/>
            <a:t>Anti-Smoking Ad Campaigns </a:t>
          </a:r>
        </a:p>
      </dsp:txBody>
      <dsp:txXfrm>
        <a:off x="3893885" y="2400962"/>
        <a:ext cx="3242179" cy="720000"/>
      </dsp:txXfrm>
    </dsp:sp>
    <dsp:sp modelId="{555248B3-012A-4F34-92F7-451ED0F38D4D}">
      <dsp:nvSpPr>
        <dsp:cNvPr id="0" name=""/>
        <dsp:cNvSpPr/>
      </dsp:nvSpPr>
      <dsp:spPr>
        <a:xfrm>
          <a:off x="8595045" y="557275"/>
          <a:ext cx="1458980" cy="1458980"/>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B05992B8-9EF0-470E-8D81-412ED141BA9E}">
      <dsp:nvSpPr>
        <dsp:cNvPr id="0" name=""/>
        <dsp:cNvSpPr/>
      </dsp:nvSpPr>
      <dsp:spPr>
        <a:xfrm>
          <a:off x="7703446" y="2400962"/>
          <a:ext cx="324217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en-US" sz="2300" kern="1200" dirty="0"/>
            <a:t>Run Awareness Campaigns for Women &amp; Retirees</a:t>
          </a:r>
        </a:p>
      </dsp:txBody>
      <dsp:txXfrm>
        <a:off x="7703446" y="2400962"/>
        <a:ext cx="3242179" cy="72000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D4EAFB-4898-4628-8695-8E3133B2A82C}">
      <dsp:nvSpPr>
        <dsp:cNvPr id="0" name=""/>
        <dsp:cNvSpPr/>
      </dsp:nvSpPr>
      <dsp:spPr>
        <a:xfrm>
          <a:off x="975923" y="557275"/>
          <a:ext cx="1458980" cy="1458980"/>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3C13111C-EE31-476F-9D3C-4C7B0A30D384}">
      <dsp:nvSpPr>
        <dsp:cNvPr id="0" name=""/>
        <dsp:cNvSpPr/>
      </dsp:nvSpPr>
      <dsp:spPr>
        <a:xfrm>
          <a:off x="84324" y="2400962"/>
          <a:ext cx="324217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pPr>
          <a:r>
            <a:rPr lang="en-US" sz="2500" kern="1200"/>
            <a:t>Investigate Primary Results Drivers by State</a:t>
          </a:r>
        </a:p>
      </dsp:txBody>
      <dsp:txXfrm>
        <a:off x="84324" y="2400962"/>
        <a:ext cx="3242179" cy="720000"/>
      </dsp:txXfrm>
    </dsp:sp>
    <dsp:sp modelId="{711F67DC-9496-4AC2-AF02-A7C1EAE9076D}">
      <dsp:nvSpPr>
        <dsp:cNvPr id="0" name=""/>
        <dsp:cNvSpPr/>
      </dsp:nvSpPr>
      <dsp:spPr>
        <a:xfrm>
          <a:off x="4785484" y="557275"/>
          <a:ext cx="1458980" cy="145898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919ACB48-0D3E-4D93-8A00-275E6C9FB926}">
      <dsp:nvSpPr>
        <dsp:cNvPr id="0" name=""/>
        <dsp:cNvSpPr/>
      </dsp:nvSpPr>
      <dsp:spPr>
        <a:xfrm>
          <a:off x="3893885" y="2400962"/>
          <a:ext cx="324217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pPr>
          <a:r>
            <a:rPr lang="en-US" sz="2500" kern="1200"/>
            <a:t>Gather More Behavioral and Socioeconomic Data</a:t>
          </a:r>
        </a:p>
      </dsp:txBody>
      <dsp:txXfrm>
        <a:off x="3893885" y="2400962"/>
        <a:ext cx="3242179" cy="720000"/>
      </dsp:txXfrm>
    </dsp:sp>
    <dsp:sp modelId="{CDDE31A4-14BB-4910-8676-6C52A292917B}">
      <dsp:nvSpPr>
        <dsp:cNvPr id="0" name=""/>
        <dsp:cNvSpPr/>
      </dsp:nvSpPr>
      <dsp:spPr>
        <a:xfrm>
          <a:off x="8595045" y="557275"/>
          <a:ext cx="1458980" cy="1458980"/>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9BAA74A7-A0AB-4944-B180-222ACE42BBE4}">
      <dsp:nvSpPr>
        <dsp:cNvPr id="0" name=""/>
        <dsp:cNvSpPr/>
      </dsp:nvSpPr>
      <dsp:spPr>
        <a:xfrm>
          <a:off x="7703446" y="2400962"/>
          <a:ext cx="324217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pPr>
          <a:r>
            <a:rPr lang="en-US" sz="2500" kern="1200"/>
            <a:t>Perform Similar Analysis for Cancer</a:t>
          </a:r>
        </a:p>
      </dsp:txBody>
      <dsp:txXfrm>
        <a:off x="7703446" y="2400962"/>
        <a:ext cx="3242179" cy="720000"/>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3.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4.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5.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6.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7.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drawing1.xml><?xml version="1.0" encoding="utf-8"?>
<c:userShapes xmlns:c="http://schemas.openxmlformats.org/drawingml/2006/chart">
  <cdr:relSizeAnchor xmlns:cdr="http://schemas.openxmlformats.org/drawingml/2006/chartDrawing">
    <cdr:from>
      <cdr:x>0.20433</cdr:x>
      <cdr:y>0.04168</cdr:y>
    </cdr:from>
    <cdr:to>
      <cdr:x>0.79697</cdr:x>
      <cdr:y>0.85758</cdr:y>
    </cdr:to>
    <cdr:sp macro="" textlink="">
      <cdr:nvSpPr>
        <cdr:cNvPr id="2" name="Rectangle 1">
          <a:extLst xmlns:a="http://schemas.openxmlformats.org/drawingml/2006/main">
            <a:ext uri="{FF2B5EF4-FFF2-40B4-BE49-F238E27FC236}">
              <a16:creationId xmlns:a16="http://schemas.microsoft.com/office/drawing/2014/main" id="{0D913379-DDE1-334D-AD69-3F9E5B764110}"/>
            </a:ext>
          </a:extLst>
        </cdr:cNvPr>
        <cdr:cNvSpPr/>
      </cdr:nvSpPr>
      <cdr:spPr>
        <a:xfrm xmlns:a="http://schemas.openxmlformats.org/drawingml/2006/main">
          <a:off x="1331974" y="197359"/>
          <a:ext cx="3863340" cy="3863340"/>
        </a:xfrm>
        <a:prstGeom xmlns:a="http://schemas.openxmlformats.org/drawingml/2006/main" prst="rect">
          <a:avLst/>
        </a:prstGeom>
        <a:noFill xmlns:a="http://schemas.openxmlformats.org/drawingml/2006/main"/>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nchor="ctr"/>
        <a:lstStyle xmlns:a="http://schemas.openxmlformats.org/drawingml/2006/main"/>
        <a:p xmlns:a="http://schemas.openxmlformats.org/drawingml/2006/main">
          <a:pPr algn="ctr"/>
          <a:r>
            <a:rPr lang="en-US" sz="1800" dirty="0">
              <a:solidFill>
                <a:sysClr val="windowText" lastClr="000000"/>
              </a:solidFill>
            </a:rPr>
            <a:t>Models Generated</a:t>
          </a:r>
        </a:p>
        <a:p xmlns:a="http://schemas.openxmlformats.org/drawingml/2006/main">
          <a:pPr algn="ctr"/>
          <a:r>
            <a:rPr lang="en-US" sz="3600" dirty="0">
              <a:solidFill>
                <a:sysClr val="windowText" lastClr="000000"/>
              </a:solidFill>
            </a:rPr>
            <a:t>1,413</a:t>
          </a:r>
          <a:endParaRPr lang="en-US" sz="2400" dirty="0">
            <a:solidFill>
              <a:sysClr val="windowText" lastClr="000000"/>
            </a:solidFill>
          </a:endParaRPr>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5B0DC2D-BEA0-7141-A9ED-5AB5C62D6D92}" type="datetimeFigureOut">
              <a:rPr lang="en-US" smtClean="0"/>
              <a:t>5/20/19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5C684CB-B599-AB4B-B46D-B3442EF35A61}" type="slidenum">
              <a:rPr lang="en-US" smtClean="0"/>
              <a:t>‹#›</a:t>
            </a:fld>
            <a:endParaRPr lang="en-US"/>
          </a:p>
        </p:txBody>
      </p:sp>
    </p:spTree>
    <p:extLst>
      <p:ext uri="{BB962C8B-B14F-4D97-AF65-F5344CB8AC3E}">
        <p14:creationId xmlns:p14="http://schemas.microsoft.com/office/powerpoint/2010/main" val="14300473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Heart disease is leading cause of death. Need to determine if difference with cancer is statistically significant.</a:t>
            </a:r>
          </a:p>
        </p:txBody>
      </p:sp>
      <p:sp>
        <p:nvSpPr>
          <p:cNvPr id="4" name="Slide Number Placeholder 3"/>
          <p:cNvSpPr>
            <a:spLocks noGrp="1"/>
          </p:cNvSpPr>
          <p:nvPr>
            <p:ph type="sldNum" sz="quarter" idx="5"/>
          </p:nvPr>
        </p:nvSpPr>
        <p:spPr/>
        <p:txBody>
          <a:bodyPr/>
          <a:lstStyle/>
          <a:p>
            <a:fld id="{95C684CB-B599-AB4B-B46D-B3442EF35A61}" type="slidenum">
              <a:rPr lang="en-US" smtClean="0"/>
              <a:t>4</a:t>
            </a:fld>
            <a:endParaRPr lang="en-US"/>
          </a:p>
        </p:txBody>
      </p:sp>
    </p:spTree>
    <p:extLst>
      <p:ext uri="{BB962C8B-B14F-4D97-AF65-F5344CB8AC3E}">
        <p14:creationId xmlns:p14="http://schemas.microsoft.com/office/powerpoint/2010/main" val="20974943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Includes the number of deaths by state from 1999-2016</a:t>
            </a:r>
          </a:p>
          <a:p>
            <a:pPr marL="228600" indent="-228600">
              <a:buAutoNum type="arabicPeriod"/>
            </a:pPr>
            <a:r>
              <a:rPr lang="en-US" dirty="0"/>
              <a:t>Includes population data broken down by age group, gender, state, and year from 1999-2017. </a:t>
            </a:r>
          </a:p>
          <a:p>
            <a:pPr marL="685800" lvl="1" indent="-228600">
              <a:buAutoNum type="arabicPeriod"/>
            </a:pPr>
            <a:r>
              <a:rPr lang="en-US" dirty="0"/>
              <a:t>Death rate calculated as percentage of total population, not percentage of total deaths.</a:t>
            </a:r>
          </a:p>
          <a:p>
            <a:pPr marL="228600" indent="-228600">
              <a:buAutoNum type="arabicPeriod"/>
            </a:pPr>
            <a:r>
              <a:rPr lang="en-US" dirty="0"/>
              <a:t>State size – Self Explanatory</a:t>
            </a:r>
          </a:p>
          <a:p>
            <a:pPr marL="228600" indent="-228600">
              <a:buAutoNum type="arabicPeriod"/>
            </a:pPr>
            <a:r>
              <a:rPr lang="en-US" dirty="0"/>
              <a:t>Alcohol consumption measured as average amount of alcohol consumed per capita annually by beverage type (wine, beer, spirits). Broken down by year and state based on alcohol sales and percentage of population 14 years or older.</a:t>
            </a:r>
          </a:p>
          <a:p>
            <a:pPr marL="228600" indent="-228600">
              <a:buAutoNum type="arabicPeriod"/>
            </a:pPr>
            <a:r>
              <a:rPr lang="en-US" dirty="0"/>
              <a:t>Smoking numbers represent percentage of population that reported smoking at least 100 cigarettes in their lifetime. </a:t>
            </a:r>
          </a:p>
        </p:txBody>
      </p:sp>
      <p:sp>
        <p:nvSpPr>
          <p:cNvPr id="4" name="Slide Number Placeholder 3"/>
          <p:cNvSpPr>
            <a:spLocks noGrp="1"/>
          </p:cNvSpPr>
          <p:nvPr>
            <p:ph type="sldNum" sz="quarter" idx="5"/>
          </p:nvPr>
        </p:nvSpPr>
        <p:spPr/>
        <p:txBody>
          <a:bodyPr/>
          <a:lstStyle/>
          <a:p>
            <a:fld id="{95C684CB-B599-AB4B-B46D-B3442EF35A61}" type="slidenum">
              <a:rPr lang="en-US" smtClean="0"/>
              <a:t>7</a:t>
            </a:fld>
            <a:endParaRPr lang="en-US"/>
          </a:p>
        </p:txBody>
      </p:sp>
    </p:spTree>
    <p:extLst>
      <p:ext uri="{BB962C8B-B14F-4D97-AF65-F5344CB8AC3E}">
        <p14:creationId xmlns:p14="http://schemas.microsoft.com/office/powerpoint/2010/main" val="17984815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Methodology for calculating smoking population changed in 2012. To account for this change, we used the prior 5 years to estimate an adjustment for 2012 and scale values down…</a:t>
            </a:r>
          </a:p>
        </p:txBody>
      </p:sp>
      <p:sp>
        <p:nvSpPr>
          <p:cNvPr id="4" name="Slide Number Placeholder 3"/>
          <p:cNvSpPr>
            <a:spLocks noGrp="1"/>
          </p:cNvSpPr>
          <p:nvPr>
            <p:ph type="sldNum" sz="quarter" idx="5"/>
          </p:nvPr>
        </p:nvSpPr>
        <p:spPr/>
        <p:txBody>
          <a:bodyPr/>
          <a:lstStyle/>
          <a:p>
            <a:fld id="{95C684CB-B599-AB4B-B46D-B3442EF35A61}" type="slidenum">
              <a:rPr lang="en-US" smtClean="0"/>
              <a:t>8</a:t>
            </a:fld>
            <a:endParaRPr lang="en-US"/>
          </a:p>
        </p:txBody>
      </p:sp>
    </p:spTree>
    <p:extLst>
      <p:ext uri="{BB962C8B-B14F-4D97-AF65-F5344CB8AC3E}">
        <p14:creationId xmlns:p14="http://schemas.microsoft.com/office/powerpoint/2010/main" val="35512743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…see results here.</a:t>
            </a:r>
          </a:p>
        </p:txBody>
      </p:sp>
      <p:sp>
        <p:nvSpPr>
          <p:cNvPr id="4" name="Slide Number Placeholder 3"/>
          <p:cNvSpPr>
            <a:spLocks noGrp="1"/>
          </p:cNvSpPr>
          <p:nvPr>
            <p:ph type="sldNum" sz="quarter" idx="5"/>
          </p:nvPr>
        </p:nvSpPr>
        <p:spPr/>
        <p:txBody>
          <a:bodyPr/>
          <a:lstStyle/>
          <a:p>
            <a:fld id="{95C684CB-B599-AB4B-B46D-B3442EF35A61}" type="slidenum">
              <a:rPr lang="en-US" smtClean="0"/>
              <a:t>9</a:t>
            </a:fld>
            <a:endParaRPr lang="en-US"/>
          </a:p>
        </p:txBody>
      </p:sp>
    </p:spTree>
    <p:extLst>
      <p:ext uri="{BB962C8B-B14F-4D97-AF65-F5344CB8AC3E}">
        <p14:creationId xmlns:p14="http://schemas.microsoft.com/office/powerpoint/2010/main" val="10767835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48A87A34-81AB-432B-8DAE-1953F412C126}" type="datetimeFigureOut">
              <a:rPr lang="en-US" smtClean="0"/>
              <a:t>5/20/19</a:t>
            </a:fld>
            <a:endParaRPr lang="en-US" dirty="0"/>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6D22F896-40B5-4ADD-8801-0D06FADFA095}" type="slidenum">
              <a:rPr lang="en-US" smtClean="0"/>
              <a:t>‹#›</a:t>
            </a:fld>
            <a:endParaRPr lang="en-US" dirty="0"/>
          </a:p>
        </p:txBody>
      </p:sp>
    </p:spTree>
    <p:extLst>
      <p:ext uri="{BB962C8B-B14F-4D97-AF65-F5344CB8AC3E}">
        <p14:creationId xmlns:p14="http://schemas.microsoft.com/office/powerpoint/2010/main" val="2062151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8165921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48A87A34-81AB-432B-8DAE-1953F412C126}" type="datetimeFigureOut">
              <a:rPr lang="en-US" smtClean="0"/>
              <a:t>5/20/19</a:t>
            </a:fld>
            <a:endParaRPr lang="en-US" dirty="0"/>
          </a:p>
        </p:txBody>
      </p:sp>
      <p:sp>
        <p:nvSpPr>
          <p:cNvPr id="5" name="Footer Placeholder 4"/>
          <p:cNvSpPr>
            <a:spLocks noGrp="1"/>
          </p:cNvSpPr>
          <p:nvPr>
            <p:ph type="ftr" sz="quarter" idx="11"/>
          </p:nvPr>
        </p:nvSpPr>
        <p:spPr>
          <a:xfrm>
            <a:off x="774923" y="5951811"/>
            <a:ext cx="7896279" cy="365125"/>
          </a:xfrm>
        </p:spPr>
        <p:txBody>
          <a:bodyPr/>
          <a:lstStyle/>
          <a:p>
            <a:endParaRPr lang="en-US" dirty="0"/>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6D22F896-40B5-4ADD-8801-0D06FADFA095}" type="slidenum">
              <a:rPr lang="en-US" smtClean="0"/>
              <a:t>‹#›</a:t>
            </a:fld>
            <a:endParaRPr lang="en-US" dirty="0"/>
          </a:p>
        </p:txBody>
      </p:sp>
    </p:spTree>
    <p:extLst>
      <p:ext uri="{BB962C8B-B14F-4D97-AF65-F5344CB8AC3E}">
        <p14:creationId xmlns:p14="http://schemas.microsoft.com/office/powerpoint/2010/main" val="28519412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558300" y="5956137"/>
            <a:ext cx="1052508"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6167141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48A87A34-81AB-432B-8DAE-1953F412C126}" type="datetimeFigureOut">
              <a:rPr lang="en-US" smtClean="0"/>
              <a:t>5/20/19</a:t>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6D22F896-40B5-4ADD-8801-0D06FADFA095}" type="slidenum">
              <a:rPr lang="en-US" smtClean="0"/>
              <a:t>‹#›</a:t>
            </a:fld>
            <a:endParaRPr lang="en-US" dirty="0"/>
          </a:p>
        </p:txBody>
      </p:sp>
    </p:spTree>
    <p:extLst>
      <p:ext uri="{BB962C8B-B14F-4D97-AF65-F5344CB8AC3E}">
        <p14:creationId xmlns:p14="http://schemas.microsoft.com/office/powerpoint/2010/main" val="14908696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5/20/19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849394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5/20/19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7833361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48A87A34-81AB-432B-8DAE-1953F412C126}" type="datetimeFigureOut">
              <a:rPr lang="en-US" smtClean="0"/>
              <a:t>5/20/19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Tree>
    <p:extLst>
      <p:ext uri="{BB962C8B-B14F-4D97-AF65-F5344CB8AC3E}">
        <p14:creationId xmlns:p14="http://schemas.microsoft.com/office/powerpoint/2010/main" val="29673516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5/20/19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1501186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48A87A34-81AB-432B-8DAE-1953F412C126}" type="datetimeFigureOut">
              <a:rPr lang="en-US" smtClean="0"/>
              <a:t>5/20/19</a:t>
            </a:fld>
            <a:endParaRPr lang="en-US" dirty="0"/>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6D22F896-40B5-4ADD-8801-0D06FADFA095}" type="slidenum">
              <a:rPr lang="en-US" smtClean="0"/>
              <a:t>‹#›</a:t>
            </a:fld>
            <a:endParaRPr lang="en-US" dirty="0"/>
          </a:p>
        </p:txBody>
      </p:sp>
    </p:spTree>
    <p:extLst>
      <p:ext uri="{BB962C8B-B14F-4D97-AF65-F5344CB8AC3E}">
        <p14:creationId xmlns:p14="http://schemas.microsoft.com/office/powerpoint/2010/main" val="10847327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5/20/19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8335432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48A87A34-81AB-432B-8DAE-1953F412C126}" type="datetimeFigureOut">
              <a:rPr lang="en-US" smtClean="0"/>
              <a:pPr/>
              <a:t>5/20/19</a:t>
            </a:fld>
            <a:endParaRPr lang="en-US" dirty="0"/>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dirty="0"/>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6D22F896-40B5-4ADD-8801-0D06FADFA095}" type="slidenum">
              <a:rPr lang="en-US" smtClean="0"/>
              <a:pPr/>
              <a:t>‹#›</a:t>
            </a:fld>
            <a:endParaRPr lang="en-US" dirty="0"/>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097532809"/>
      </p:ext>
    </p:extLst>
  </p:cSld>
  <p:clrMap bg1="lt1" tx1="dk1" bg2="lt2" tx2="dk2" accent1="accent1" accent2="accent2" accent3="accent3" accent4="accent4" accent5="accent5" accent6="accent6" hlink="hlink" folHlink="folHlink"/>
  <p:sldLayoutIdLst>
    <p:sldLayoutId id="2147483712" r:id="rId1"/>
    <p:sldLayoutId id="2147483713" r:id="rId2"/>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3.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chart" Target="../charts/chart7.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chart" Target="../charts/chart8.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6.xml"/><Relationship Id="rId5" Type="http://schemas.openxmlformats.org/officeDocument/2006/relationships/image" Target="../media/image30.png"/><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6.xml"/><Relationship Id="rId4" Type="http://schemas.openxmlformats.org/officeDocument/2006/relationships/chart" Target="../charts/chart9.xml"/></Relationships>
</file>

<file path=ppt/slides/_rels/slide1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6.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6.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6.xml"/><Relationship Id="rId4" Type="http://schemas.openxmlformats.org/officeDocument/2006/relationships/chart" Target="../charts/char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6.xml"/><Relationship Id="rId5" Type="http://schemas.openxmlformats.org/officeDocument/2006/relationships/chart" Target="../charts/chart3.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8.xml.rels><?xml version="1.0" encoding="UTF-8" standalone="yes"?>
<Relationships xmlns="http://schemas.openxmlformats.org/package/2006/relationships"><Relationship Id="rId8" Type="http://schemas.openxmlformats.org/officeDocument/2006/relationships/chart" Target="../charts/chart4.xml"/><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9.xml.rels><?xml version="1.0" encoding="UTF-8" standalone="yes"?>
<Relationships xmlns="http://schemas.openxmlformats.org/package/2006/relationships"><Relationship Id="rId8" Type="http://schemas.openxmlformats.org/officeDocument/2006/relationships/chart" Target="../charts/chart5.xml"/><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B08F4A-435D-2144-897A-8115ACD31C1D}"/>
              </a:ext>
            </a:extLst>
          </p:cNvPr>
          <p:cNvSpPr>
            <a:spLocks noGrp="1"/>
          </p:cNvSpPr>
          <p:nvPr>
            <p:ph type="ctrTitle"/>
          </p:nvPr>
        </p:nvSpPr>
        <p:spPr/>
        <p:txBody>
          <a:bodyPr/>
          <a:lstStyle/>
          <a:p>
            <a:r>
              <a:rPr lang="en-US" dirty="0"/>
              <a:t>Leading Causes of Death in the United States</a:t>
            </a:r>
          </a:p>
        </p:txBody>
      </p:sp>
      <p:sp>
        <p:nvSpPr>
          <p:cNvPr id="3" name="Subtitle 2">
            <a:extLst>
              <a:ext uri="{FF2B5EF4-FFF2-40B4-BE49-F238E27FC236}">
                <a16:creationId xmlns:a16="http://schemas.microsoft.com/office/drawing/2014/main" id="{8563806F-7228-6344-B155-B3D173E98831}"/>
              </a:ext>
            </a:extLst>
          </p:cNvPr>
          <p:cNvSpPr>
            <a:spLocks noGrp="1"/>
          </p:cNvSpPr>
          <p:nvPr>
            <p:ph type="subTitle" idx="1"/>
          </p:nvPr>
        </p:nvSpPr>
        <p:spPr/>
        <p:txBody>
          <a:bodyPr/>
          <a:lstStyle/>
          <a:p>
            <a:r>
              <a:rPr lang="en-US" dirty="0"/>
              <a:t>Center for Disease Control (CDC) – National Center for Health Statistics (NCHS)</a:t>
            </a:r>
          </a:p>
        </p:txBody>
      </p:sp>
      <p:pic>
        <p:nvPicPr>
          <p:cNvPr id="4" name="Picture 3">
            <a:extLst>
              <a:ext uri="{FF2B5EF4-FFF2-40B4-BE49-F238E27FC236}">
                <a16:creationId xmlns:a16="http://schemas.microsoft.com/office/drawing/2014/main" id="{1674C940-253C-EB4C-9363-3B4101A1FC85}"/>
              </a:ext>
            </a:extLst>
          </p:cNvPr>
          <p:cNvPicPr>
            <a:picLocks noChangeAspect="1"/>
          </p:cNvPicPr>
          <p:nvPr/>
        </p:nvPicPr>
        <p:blipFill>
          <a:blip r:embed="rId2"/>
          <a:stretch>
            <a:fillRect/>
          </a:stretch>
        </p:blipFill>
        <p:spPr>
          <a:xfrm>
            <a:off x="10608064" y="648381"/>
            <a:ext cx="1109556" cy="1109556"/>
          </a:xfrm>
          <a:prstGeom prst="rect">
            <a:avLst/>
          </a:prstGeom>
        </p:spPr>
      </p:pic>
    </p:spTree>
    <p:extLst>
      <p:ext uri="{BB962C8B-B14F-4D97-AF65-F5344CB8AC3E}">
        <p14:creationId xmlns:p14="http://schemas.microsoft.com/office/powerpoint/2010/main" val="314789223"/>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0" name="Rectangle 49">
            <a:extLst>
              <a:ext uri="{FF2B5EF4-FFF2-40B4-BE49-F238E27FC236}">
                <a16:creationId xmlns:a16="http://schemas.microsoft.com/office/drawing/2014/main" id="{7A1EB241-0852-428A-8A50-67737CA938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52" name="Rectangle 51">
            <a:extLst>
              <a:ext uri="{FF2B5EF4-FFF2-40B4-BE49-F238E27FC236}">
                <a16:creationId xmlns:a16="http://schemas.microsoft.com/office/drawing/2014/main" id="{7A23EDC2-E1E5-4C5D-9C74-714516AF52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54" name="Rectangle 53">
            <a:extLst>
              <a:ext uri="{FF2B5EF4-FFF2-40B4-BE49-F238E27FC236}">
                <a16:creationId xmlns:a16="http://schemas.microsoft.com/office/drawing/2014/main" id="{B2781548-0E4F-4401-A909-82EDF50DBE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56" name="Rectangle 55">
            <a:extLst>
              <a:ext uri="{FF2B5EF4-FFF2-40B4-BE49-F238E27FC236}">
                <a16:creationId xmlns:a16="http://schemas.microsoft.com/office/drawing/2014/main" id="{33030110-5A0B-4476-9070-A890E19879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58" name="Rectangle 57">
            <a:extLst>
              <a:ext uri="{FF2B5EF4-FFF2-40B4-BE49-F238E27FC236}">
                <a16:creationId xmlns:a16="http://schemas.microsoft.com/office/drawing/2014/main" id="{47157DFF-BB0C-48EB-A8F6-670EF642FF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8175"/>
            <a:ext cx="12191999" cy="62198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40E67D5-84CB-8D46-93B0-56C1BCBE806A}"/>
              </a:ext>
            </a:extLst>
          </p:cNvPr>
          <p:cNvSpPr>
            <a:spLocks noGrp="1"/>
          </p:cNvSpPr>
          <p:nvPr>
            <p:ph type="title"/>
          </p:nvPr>
        </p:nvSpPr>
        <p:spPr>
          <a:xfrm>
            <a:off x="581190" y="1419225"/>
            <a:ext cx="3433375" cy="2085869"/>
          </a:xfrm>
          <a:effectLst/>
        </p:spPr>
        <p:txBody>
          <a:bodyPr vert="horz" lIns="91440" tIns="45720" rIns="91440" bIns="45720" rtlCol="0" anchor="b">
            <a:normAutofit/>
          </a:bodyPr>
          <a:lstStyle/>
          <a:p>
            <a:pPr>
              <a:lnSpc>
                <a:spcPct val="90000"/>
              </a:lnSpc>
            </a:pPr>
            <a:r>
              <a:rPr lang="en-US">
                <a:solidFill>
                  <a:schemeClr val="accent1"/>
                </a:solidFill>
              </a:rPr>
              <a:t>Which factors have the greatest impact on the mortality rate?</a:t>
            </a:r>
          </a:p>
        </p:txBody>
      </p:sp>
      <p:pic>
        <p:nvPicPr>
          <p:cNvPr id="7" name="Picture 6" descr="A close up of a map&#10;&#10;Description automatically generated">
            <a:extLst>
              <a:ext uri="{FF2B5EF4-FFF2-40B4-BE49-F238E27FC236}">
                <a16:creationId xmlns:a16="http://schemas.microsoft.com/office/drawing/2014/main" id="{720719D4-401D-5F4B-A25E-1D241930649A}"/>
              </a:ext>
            </a:extLst>
          </p:cNvPr>
          <p:cNvPicPr>
            <a:picLocks noChangeAspect="1"/>
          </p:cNvPicPr>
          <p:nvPr/>
        </p:nvPicPr>
        <p:blipFill rotWithShape="1">
          <a:blip r:embed="rId2"/>
          <a:srcRect l="3125" t="3438" r="656" b="3287"/>
          <a:stretch/>
        </p:blipFill>
        <p:spPr>
          <a:xfrm>
            <a:off x="8213368" y="2012950"/>
            <a:ext cx="3240980" cy="3110936"/>
          </a:xfrm>
          <a:prstGeom prst="rect">
            <a:avLst/>
          </a:prstGeom>
          <a:ln>
            <a:noFill/>
          </a:ln>
        </p:spPr>
      </p:pic>
      <p:sp>
        <p:nvSpPr>
          <p:cNvPr id="60" name="Rectangle 59">
            <a:extLst>
              <a:ext uri="{FF2B5EF4-FFF2-40B4-BE49-F238E27FC236}">
                <a16:creationId xmlns:a16="http://schemas.microsoft.com/office/drawing/2014/main" id="{34C220FE-C879-4067-A6F6-97FE7BDF54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58134" y="638173"/>
            <a:ext cx="3686129" cy="5755168"/>
          </a:xfrm>
          <a:prstGeom prst="rect">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3751FD0D-F720-45C7-A5D0-94C5DDB987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50180" y="638174"/>
            <a:ext cx="3680469" cy="5755167"/>
          </a:xfrm>
          <a:prstGeom prst="rect">
            <a:avLst/>
          </a:pr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9AC78A67-373C-A340-AB23-4846DD65A434}"/>
              </a:ext>
            </a:extLst>
          </p:cNvPr>
          <p:cNvSpPr txBox="1"/>
          <p:nvPr/>
        </p:nvSpPr>
        <p:spPr>
          <a:xfrm rot="16200000">
            <a:off x="2800085" y="3321277"/>
            <a:ext cx="3110410" cy="215444"/>
          </a:xfrm>
          <a:prstGeom prst="rect">
            <a:avLst/>
          </a:prstGeom>
          <a:noFill/>
        </p:spPr>
        <p:txBody>
          <a:bodyPr wrap="square" rtlCol="0">
            <a:spAutoFit/>
          </a:bodyPr>
          <a:lstStyle/>
          <a:p>
            <a:pPr algn="ctr"/>
            <a:r>
              <a:rPr lang="en-US" sz="800" dirty="0"/>
              <a:t>Deaths per Capita</a:t>
            </a:r>
          </a:p>
        </p:txBody>
      </p:sp>
      <p:sp>
        <p:nvSpPr>
          <p:cNvPr id="32" name="TextBox 31">
            <a:extLst>
              <a:ext uri="{FF2B5EF4-FFF2-40B4-BE49-F238E27FC236}">
                <a16:creationId xmlns:a16="http://schemas.microsoft.com/office/drawing/2014/main" id="{B5E6797D-BE1D-2B42-B668-1E19245D9AAC}"/>
              </a:ext>
            </a:extLst>
          </p:cNvPr>
          <p:cNvSpPr txBox="1"/>
          <p:nvPr/>
        </p:nvSpPr>
        <p:spPr>
          <a:xfrm rot="16200000">
            <a:off x="6595377" y="3321277"/>
            <a:ext cx="3110410" cy="215444"/>
          </a:xfrm>
          <a:prstGeom prst="rect">
            <a:avLst/>
          </a:prstGeom>
          <a:noFill/>
        </p:spPr>
        <p:txBody>
          <a:bodyPr wrap="square" rtlCol="0">
            <a:spAutoFit/>
          </a:bodyPr>
          <a:lstStyle/>
          <a:p>
            <a:pPr algn="ctr"/>
            <a:r>
              <a:rPr lang="en-US" sz="800" dirty="0"/>
              <a:t>Deaths per Capita</a:t>
            </a:r>
          </a:p>
        </p:txBody>
      </p:sp>
      <p:sp>
        <p:nvSpPr>
          <p:cNvPr id="34" name="TextBox 33">
            <a:extLst>
              <a:ext uri="{FF2B5EF4-FFF2-40B4-BE49-F238E27FC236}">
                <a16:creationId xmlns:a16="http://schemas.microsoft.com/office/drawing/2014/main" id="{CDF617ED-2517-9745-8F68-0347F39DCE9F}"/>
              </a:ext>
            </a:extLst>
          </p:cNvPr>
          <p:cNvSpPr txBox="1"/>
          <p:nvPr/>
        </p:nvSpPr>
        <p:spPr>
          <a:xfrm>
            <a:off x="4300296" y="1801460"/>
            <a:ext cx="3582525" cy="253916"/>
          </a:xfrm>
          <a:prstGeom prst="rect">
            <a:avLst/>
          </a:prstGeom>
          <a:noFill/>
        </p:spPr>
        <p:txBody>
          <a:bodyPr wrap="square" rtlCol="0">
            <a:spAutoFit/>
          </a:bodyPr>
          <a:lstStyle/>
          <a:p>
            <a:pPr algn="ctr"/>
            <a:r>
              <a:rPr lang="en-US" sz="1050" dirty="0"/>
              <a:t>% Smokers vs Death Rate</a:t>
            </a:r>
          </a:p>
        </p:txBody>
      </p:sp>
      <p:sp>
        <p:nvSpPr>
          <p:cNvPr id="36" name="TextBox 35">
            <a:extLst>
              <a:ext uri="{FF2B5EF4-FFF2-40B4-BE49-F238E27FC236}">
                <a16:creationId xmlns:a16="http://schemas.microsoft.com/office/drawing/2014/main" id="{1CFE798D-C29C-7743-B2B9-AF20CF09E955}"/>
              </a:ext>
            </a:extLst>
          </p:cNvPr>
          <p:cNvSpPr txBox="1"/>
          <p:nvPr/>
        </p:nvSpPr>
        <p:spPr>
          <a:xfrm>
            <a:off x="8092960" y="1801460"/>
            <a:ext cx="3582525" cy="253916"/>
          </a:xfrm>
          <a:prstGeom prst="rect">
            <a:avLst/>
          </a:prstGeom>
          <a:noFill/>
        </p:spPr>
        <p:txBody>
          <a:bodyPr wrap="square" rtlCol="0">
            <a:spAutoFit/>
          </a:bodyPr>
          <a:lstStyle/>
          <a:p>
            <a:pPr algn="ctr"/>
            <a:r>
              <a:rPr lang="en-US" sz="1050" dirty="0"/>
              <a:t>75 – 79 Age Group vs Death Rate</a:t>
            </a:r>
          </a:p>
        </p:txBody>
      </p:sp>
      <p:sp>
        <p:nvSpPr>
          <p:cNvPr id="38" name="TextBox 37">
            <a:extLst>
              <a:ext uri="{FF2B5EF4-FFF2-40B4-BE49-F238E27FC236}">
                <a16:creationId xmlns:a16="http://schemas.microsoft.com/office/drawing/2014/main" id="{B6349BB1-A486-5E41-963E-42901A05F2F3}"/>
              </a:ext>
            </a:extLst>
          </p:cNvPr>
          <p:cNvSpPr txBox="1"/>
          <p:nvPr/>
        </p:nvSpPr>
        <p:spPr>
          <a:xfrm>
            <a:off x="4309935" y="5089576"/>
            <a:ext cx="3582525" cy="215444"/>
          </a:xfrm>
          <a:prstGeom prst="rect">
            <a:avLst/>
          </a:prstGeom>
          <a:noFill/>
        </p:spPr>
        <p:txBody>
          <a:bodyPr wrap="square" rtlCol="0">
            <a:spAutoFit/>
          </a:bodyPr>
          <a:lstStyle/>
          <a:p>
            <a:pPr algn="ctr"/>
            <a:r>
              <a:rPr lang="en-US" sz="800" dirty="0"/>
              <a:t>% Smokers</a:t>
            </a:r>
          </a:p>
        </p:txBody>
      </p:sp>
      <p:sp>
        <p:nvSpPr>
          <p:cNvPr id="40" name="TextBox 39">
            <a:extLst>
              <a:ext uri="{FF2B5EF4-FFF2-40B4-BE49-F238E27FC236}">
                <a16:creationId xmlns:a16="http://schemas.microsoft.com/office/drawing/2014/main" id="{5A34C612-B1C5-EE4A-9A55-9CCFE7065F6D}"/>
              </a:ext>
            </a:extLst>
          </p:cNvPr>
          <p:cNvSpPr txBox="1"/>
          <p:nvPr/>
        </p:nvSpPr>
        <p:spPr>
          <a:xfrm>
            <a:off x="8102544" y="5089576"/>
            <a:ext cx="3582525" cy="215444"/>
          </a:xfrm>
          <a:prstGeom prst="rect">
            <a:avLst/>
          </a:prstGeom>
          <a:noFill/>
        </p:spPr>
        <p:txBody>
          <a:bodyPr wrap="square" rtlCol="0">
            <a:spAutoFit/>
          </a:bodyPr>
          <a:lstStyle/>
          <a:p>
            <a:pPr algn="ctr"/>
            <a:r>
              <a:rPr lang="en-US" sz="800" dirty="0"/>
              <a:t>% 75-79 Age Group</a:t>
            </a:r>
          </a:p>
        </p:txBody>
      </p:sp>
      <p:pic>
        <p:nvPicPr>
          <p:cNvPr id="3" name="Picture 2">
            <a:extLst>
              <a:ext uri="{FF2B5EF4-FFF2-40B4-BE49-F238E27FC236}">
                <a16:creationId xmlns:a16="http://schemas.microsoft.com/office/drawing/2014/main" id="{F92A40CC-D267-FF49-ABBB-D5CA19D45939}"/>
              </a:ext>
            </a:extLst>
          </p:cNvPr>
          <p:cNvPicPr>
            <a:picLocks noChangeAspect="1"/>
          </p:cNvPicPr>
          <p:nvPr/>
        </p:nvPicPr>
        <p:blipFill rotWithShape="1">
          <a:blip r:embed="rId3"/>
          <a:srcRect l="3003" t="3472" b="3195"/>
          <a:stretch/>
        </p:blipFill>
        <p:spPr>
          <a:xfrm>
            <a:off x="4433620" y="2020420"/>
            <a:ext cx="3254829" cy="3095995"/>
          </a:xfrm>
          <a:prstGeom prst="rect">
            <a:avLst/>
          </a:prstGeom>
        </p:spPr>
      </p:pic>
    </p:spTree>
    <p:extLst>
      <p:ext uri="{BB962C8B-B14F-4D97-AF65-F5344CB8AC3E}">
        <p14:creationId xmlns:p14="http://schemas.microsoft.com/office/powerpoint/2010/main" val="38612710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0" name="Rectangle 49">
            <a:extLst>
              <a:ext uri="{FF2B5EF4-FFF2-40B4-BE49-F238E27FC236}">
                <a16:creationId xmlns:a16="http://schemas.microsoft.com/office/drawing/2014/main" id="{7A1EB241-0852-428A-8A50-67737CA938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52" name="Rectangle 51">
            <a:extLst>
              <a:ext uri="{FF2B5EF4-FFF2-40B4-BE49-F238E27FC236}">
                <a16:creationId xmlns:a16="http://schemas.microsoft.com/office/drawing/2014/main" id="{7A23EDC2-E1E5-4C5D-9C74-714516AF52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54" name="Rectangle 53">
            <a:extLst>
              <a:ext uri="{FF2B5EF4-FFF2-40B4-BE49-F238E27FC236}">
                <a16:creationId xmlns:a16="http://schemas.microsoft.com/office/drawing/2014/main" id="{B2781548-0E4F-4401-A909-82EDF50DBE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56" name="Rectangle 55">
            <a:extLst>
              <a:ext uri="{FF2B5EF4-FFF2-40B4-BE49-F238E27FC236}">
                <a16:creationId xmlns:a16="http://schemas.microsoft.com/office/drawing/2014/main" id="{33030110-5A0B-4476-9070-A890E19879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58" name="Rectangle 57">
            <a:extLst>
              <a:ext uri="{FF2B5EF4-FFF2-40B4-BE49-F238E27FC236}">
                <a16:creationId xmlns:a16="http://schemas.microsoft.com/office/drawing/2014/main" id="{47157DFF-BB0C-48EB-A8F6-670EF642FF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8175"/>
            <a:ext cx="12191999" cy="62198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40E67D5-84CB-8D46-93B0-56C1BCBE806A}"/>
              </a:ext>
            </a:extLst>
          </p:cNvPr>
          <p:cNvSpPr>
            <a:spLocks noGrp="1"/>
          </p:cNvSpPr>
          <p:nvPr>
            <p:ph type="title"/>
          </p:nvPr>
        </p:nvSpPr>
        <p:spPr>
          <a:xfrm>
            <a:off x="581190" y="1419225"/>
            <a:ext cx="3433375" cy="2085869"/>
          </a:xfrm>
          <a:effectLst/>
        </p:spPr>
        <p:txBody>
          <a:bodyPr vert="horz" lIns="91440" tIns="45720" rIns="91440" bIns="45720" rtlCol="0" anchor="b">
            <a:normAutofit/>
          </a:bodyPr>
          <a:lstStyle/>
          <a:p>
            <a:pPr>
              <a:lnSpc>
                <a:spcPct val="90000"/>
              </a:lnSpc>
            </a:pPr>
            <a:r>
              <a:rPr lang="en-US">
                <a:solidFill>
                  <a:schemeClr val="accent1"/>
                </a:solidFill>
              </a:rPr>
              <a:t>Which factors have the greatest impact on the mortality rate?</a:t>
            </a:r>
          </a:p>
        </p:txBody>
      </p:sp>
      <p:pic>
        <p:nvPicPr>
          <p:cNvPr id="8" name="Picture 7" descr="A close up of a map&#10;&#10;Description automatically generated">
            <a:extLst>
              <a:ext uri="{FF2B5EF4-FFF2-40B4-BE49-F238E27FC236}">
                <a16:creationId xmlns:a16="http://schemas.microsoft.com/office/drawing/2014/main" id="{F8D0288F-CF79-654C-945A-F02A543BDA6A}"/>
              </a:ext>
            </a:extLst>
          </p:cNvPr>
          <p:cNvPicPr>
            <a:picLocks noChangeAspect="1"/>
          </p:cNvPicPr>
          <p:nvPr/>
        </p:nvPicPr>
        <p:blipFill rotWithShape="1">
          <a:blip r:embed="rId2"/>
          <a:srcRect l="3339" t="3554" r="485" b="3267"/>
          <a:stretch/>
        </p:blipFill>
        <p:spPr>
          <a:xfrm>
            <a:off x="4431323" y="2032000"/>
            <a:ext cx="3217831" cy="3086931"/>
          </a:xfrm>
          <a:prstGeom prst="rect">
            <a:avLst/>
          </a:prstGeom>
          <a:ln>
            <a:noFill/>
          </a:ln>
        </p:spPr>
      </p:pic>
      <p:sp>
        <p:nvSpPr>
          <p:cNvPr id="60" name="Rectangle 59">
            <a:extLst>
              <a:ext uri="{FF2B5EF4-FFF2-40B4-BE49-F238E27FC236}">
                <a16:creationId xmlns:a16="http://schemas.microsoft.com/office/drawing/2014/main" id="{34C220FE-C879-4067-A6F6-97FE7BDF54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58134" y="638173"/>
            <a:ext cx="3686129" cy="5755168"/>
          </a:xfrm>
          <a:prstGeom prst="rect">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3751FD0D-F720-45C7-A5D0-94C5DDB987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50180" y="638174"/>
            <a:ext cx="3680469" cy="5755167"/>
          </a:xfrm>
          <a:prstGeom prst="rect">
            <a:avLst/>
          </a:pr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9AC78A67-373C-A340-AB23-4846DD65A434}"/>
              </a:ext>
            </a:extLst>
          </p:cNvPr>
          <p:cNvSpPr txBox="1"/>
          <p:nvPr/>
        </p:nvSpPr>
        <p:spPr>
          <a:xfrm rot="16200000">
            <a:off x="2800085" y="3321277"/>
            <a:ext cx="3110410" cy="215444"/>
          </a:xfrm>
          <a:prstGeom prst="rect">
            <a:avLst/>
          </a:prstGeom>
          <a:noFill/>
        </p:spPr>
        <p:txBody>
          <a:bodyPr wrap="square" rtlCol="0">
            <a:spAutoFit/>
          </a:bodyPr>
          <a:lstStyle/>
          <a:p>
            <a:pPr algn="ctr"/>
            <a:r>
              <a:rPr lang="en-US" sz="800" dirty="0"/>
              <a:t>Deaths per Capita</a:t>
            </a:r>
          </a:p>
        </p:txBody>
      </p:sp>
      <p:sp>
        <p:nvSpPr>
          <p:cNvPr id="32" name="TextBox 31">
            <a:extLst>
              <a:ext uri="{FF2B5EF4-FFF2-40B4-BE49-F238E27FC236}">
                <a16:creationId xmlns:a16="http://schemas.microsoft.com/office/drawing/2014/main" id="{B5E6797D-BE1D-2B42-B668-1E19245D9AAC}"/>
              </a:ext>
            </a:extLst>
          </p:cNvPr>
          <p:cNvSpPr txBox="1"/>
          <p:nvPr/>
        </p:nvSpPr>
        <p:spPr>
          <a:xfrm rot="16200000">
            <a:off x="6595377" y="3321277"/>
            <a:ext cx="3110410" cy="215444"/>
          </a:xfrm>
          <a:prstGeom prst="rect">
            <a:avLst/>
          </a:prstGeom>
          <a:noFill/>
        </p:spPr>
        <p:txBody>
          <a:bodyPr wrap="square" rtlCol="0">
            <a:spAutoFit/>
          </a:bodyPr>
          <a:lstStyle/>
          <a:p>
            <a:pPr algn="ctr"/>
            <a:r>
              <a:rPr lang="en-US" sz="800" dirty="0"/>
              <a:t>Deaths per Capita</a:t>
            </a:r>
          </a:p>
        </p:txBody>
      </p:sp>
      <p:sp>
        <p:nvSpPr>
          <p:cNvPr id="34" name="TextBox 33">
            <a:extLst>
              <a:ext uri="{FF2B5EF4-FFF2-40B4-BE49-F238E27FC236}">
                <a16:creationId xmlns:a16="http://schemas.microsoft.com/office/drawing/2014/main" id="{CDF617ED-2517-9745-8F68-0347F39DCE9F}"/>
              </a:ext>
            </a:extLst>
          </p:cNvPr>
          <p:cNvSpPr txBox="1"/>
          <p:nvPr/>
        </p:nvSpPr>
        <p:spPr>
          <a:xfrm>
            <a:off x="4300296" y="1801460"/>
            <a:ext cx="3582525" cy="253916"/>
          </a:xfrm>
          <a:prstGeom prst="rect">
            <a:avLst/>
          </a:prstGeom>
          <a:noFill/>
        </p:spPr>
        <p:txBody>
          <a:bodyPr wrap="square" rtlCol="0">
            <a:spAutoFit/>
          </a:bodyPr>
          <a:lstStyle/>
          <a:p>
            <a:pPr algn="ctr"/>
            <a:r>
              <a:rPr lang="en-US" sz="1050" dirty="0"/>
              <a:t>% Male vs Death Rate</a:t>
            </a:r>
          </a:p>
        </p:txBody>
      </p:sp>
      <p:sp>
        <p:nvSpPr>
          <p:cNvPr id="36" name="TextBox 35">
            <a:extLst>
              <a:ext uri="{FF2B5EF4-FFF2-40B4-BE49-F238E27FC236}">
                <a16:creationId xmlns:a16="http://schemas.microsoft.com/office/drawing/2014/main" id="{1CFE798D-C29C-7743-B2B9-AF20CF09E955}"/>
              </a:ext>
            </a:extLst>
          </p:cNvPr>
          <p:cNvSpPr txBox="1"/>
          <p:nvPr/>
        </p:nvSpPr>
        <p:spPr>
          <a:xfrm>
            <a:off x="8092960" y="1801460"/>
            <a:ext cx="3582525" cy="253916"/>
          </a:xfrm>
          <a:prstGeom prst="rect">
            <a:avLst/>
          </a:prstGeom>
          <a:noFill/>
        </p:spPr>
        <p:txBody>
          <a:bodyPr wrap="square" rtlCol="0">
            <a:spAutoFit/>
          </a:bodyPr>
          <a:lstStyle/>
          <a:p>
            <a:pPr algn="ctr"/>
            <a:r>
              <a:rPr lang="en-US" sz="1050" dirty="0"/>
              <a:t>Wine Consumption vs Death Rate</a:t>
            </a:r>
          </a:p>
        </p:txBody>
      </p:sp>
      <p:sp>
        <p:nvSpPr>
          <p:cNvPr id="38" name="TextBox 37">
            <a:extLst>
              <a:ext uri="{FF2B5EF4-FFF2-40B4-BE49-F238E27FC236}">
                <a16:creationId xmlns:a16="http://schemas.microsoft.com/office/drawing/2014/main" id="{B6349BB1-A486-5E41-963E-42901A05F2F3}"/>
              </a:ext>
            </a:extLst>
          </p:cNvPr>
          <p:cNvSpPr txBox="1"/>
          <p:nvPr/>
        </p:nvSpPr>
        <p:spPr>
          <a:xfrm>
            <a:off x="4309935" y="5089576"/>
            <a:ext cx="3582525" cy="215444"/>
          </a:xfrm>
          <a:prstGeom prst="rect">
            <a:avLst/>
          </a:prstGeom>
          <a:noFill/>
        </p:spPr>
        <p:txBody>
          <a:bodyPr wrap="square" rtlCol="0">
            <a:spAutoFit/>
          </a:bodyPr>
          <a:lstStyle/>
          <a:p>
            <a:pPr algn="ctr"/>
            <a:r>
              <a:rPr lang="en-US" sz="800" dirty="0"/>
              <a:t>Male Population</a:t>
            </a:r>
          </a:p>
        </p:txBody>
      </p:sp>
      <p:sp>
        <p:nvSpPr>
          <p:cNvPr id="40" name="TextBox 39">
            <a:extLst>
              <a:ext uri="{FF2B5EF4-FFF2-40B4-BE49-F238E27FC236}">
                <a16:creationId xmlns:a16="http://schemas.microsoft.com/office/drawing/2014/main" id="{5A34C612-B1C5-EE4A-9A55-9CCFE7065F6D}"/>
              </a:ext>
            </a:extLst>
          </p:cNvPr>
          <p:cNvSpPr txBox="1"/>
          <p:nvPr/>
        </p:nvSpPr>
        <p:spPr>
          <a:xfrm>
            <a:off x="8102544" y="5089576"/>
            <a:ext cx="3582525" cy="215444"/>
          </a:xfrm>
          <a:prstGeom prst="rect">
            <a:avLst/>
          </a:prstGeom>
          <a:noFill/>
        </p:spPr>
        <p:txBody>
          <a:bodyPr wrap="square" rtlCol="0">
            <a:spAutoFit/>
          </a:bodyPr>
          <a:lstStyle/>
          <a:p>
            <a:pPr algn="ctr"/>
            <a:r>
              <a:rPr lang="en-US" sz="800" dirty="0"/>
              <a:t>Wine Consumption</a:t>
            </a:r>
          </a:p>
        </p:txBody>
      </p:sp>
      <p:pic>
        <p:nvPicPr>
          <p:cNvPr id="10" name="Picture 9">
            <a:extLst>
              <a:ext uri="{FF2B5EF4-FFF2-40B4-BE49-F238E27FC236}">
                <a16:creationId xmlns:a16="http://schemas.microsoft.com/office/drawing/2014/main" id="{553D9786-8046-8949-85E8-06E0F7BF9417}"/>
              </a:ext>
            </a:extLst>
          </p:cNvPr>
          <p:cNvPicPr>
            <a:picLocks noChangeAspect="1"/>
          </p:cNvPicPr>
          <p:nvPr/>
        </p:nvPicPr>
        <p:blipFill rotWithShape="1">
          <a:blip r:embed="rId3"/>
          <a:srcRect l="2769" t="3174" b="2857"/>
          <a:stretch/>
        </p:blipFill>
        <p:spPr>
          <a:xfrm>
            <a:off x="8264046" y="2032000"/>
            <a:ext cx="3253040" cy="3107880"/>
          </a:xfrm>
          <a:prstGeom prst="rect">
            <a:avLst/>
          </a:prstGeom>
        </p:spPr>
      </p:pic>
    </p:spTree>
    <p:extLst>
      <p:ext uri="{BB962C8B-B14F-4D97-AF65-F5344CB8AC3E}">
        <p14:creationId xmlns:p14="http://schemas.microsoft.com/office/powerpoint/2010/main" val="17593852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lumMod val="110000"/>
              </a:schemeClr>
            </a:gs>
            <a:gs pos="100000">
              <a:schemeClr val="bg2">
                <a:shade val="98000"/>
                <a:satMod val="110000"/>
                <a:lumMod val="86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CE8BCA1D-ACDF-4D63-9AA0-366C4F8553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F526187-7022-474B-83E8-7E86D87CBB96}"/>
              </a:ext>
            </a:extLst>
          </p:cNvPr>
          <p:cNvSpPr>
            <a:spLocks noGrp="1"/>
          </p:cNvSpPr>
          <p:nvPr>
            <p:ph type="title"/>
          </p:nvPr>
        </p:nvSpPr>
        <p:spPr>
          <a:xfrm>
            <a:off x="746228" y="1037967"/>
            <a:ext cx="3054091" cy="4709131"/>
          </a:xfrm>
        </p:spPr>
        <p:txBody>
          <a:bodyPr anchor="ctr">
            <a:normAutofit/>
          </a:bodyPr>
          <a:lstStyle/>
          <a:p>
            <a:r>
              <a:rPr lang="en-US">
                <a:solidFill>
                  <a:schemeClr val="accent1"/>
                </a:solidFill>
              </a:rPr>
              <a:t>Feature Engineering</a:t>
            </a:r>
          </a:p>
        </p:txBody>
      </p:sp>
      <p:sp>
        <p:nvSpPr>
          <p:cNvPr id="29" name="Rectangle 28">
            <a:extLst>
              <a:ext uri="{FF2B5EF4-FFF2-40B4-BE49-F238E27FC236}">
                <a16:creationId xmlns:a16="http://schemas.microsoft.com/office/drawing/2014/main" id="{5DB82E3F-D9C4-42E7-AABF-D760C2F56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30">
            <a:extLst>
              <a:ext uri="{FF2B5EF4-FFF2-40B4-BE49-F238E27FC236}">
                <a16:creationId xmlns:a16="http://schemas.microsoft.com/office/drawing/2014/main" id="{5F145784-B126-48E6-B33B-0BEA2EBF18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33" name="Rectangle 32">
            <a:extLst>
              <a:ext uri="{FF2B5EF4-FFF2-40B4-BE49-F238E27FC236}">
                <a16:creationId xmlns:a16="http://schemas.microsoft.com/office/drawing/2014/main" id="{06AD7FED-ECA8-4F84-9067-C1B1E9610F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35" name="Rectangle 34">
            <a:extLst>
              <a:ext uri="{FF2B5EF4-FFF2-40B4-BE49-F238E27FC236}">
                <a16:creationId xmlns:a16="http://schemas.microsoft.com/office/drawing/2014/main" id="{74DF12F2-5059-41AC-A8BD-D5E115CDC2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6851" y="723898"/>
            <a:ext cx="7498616" cy="5676901"/>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5" name="Content Placeholder 2">
            <a:extLst>
              <a:ext uri="{FF2B5EF4-FFF2-40B4-BE49-F238E27FC236}">
                <a16:creationId xmlns:a16="http://schemas.microsoft.com/office/drawing/2014/main" id="{194E3820-1CF1-491B-A550-DD9E6EE8115D}"/>
              </a:ext>
            </a:extLst>
          </p:cNvPr>
          <p:cNvGraphicFramePr>
            <a:graphicFrameLocks noGrp="1"/>
          </p:cNvGraphicFramePr>
          <p:nvPr>
            <p:ph idx="1"/>
            <p:extLst>
              <p:ext uri="{D42A27DB-BD31-4B8C-83A1-F6EECF244321}">
                <p14:modId xmlns:p14="http://schemas.microsoft.com/office/powerpoint/2010/main" val="59667467"/>
              </p:ext>
            </p:extLst>
          </p:nvPr>
        </p:nvGraphicFramePr>
        <p:xfrm>
          <a:off x="4598438" y="1037967"/>
          <a:ext cx="7012370" cy="47091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773782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graphicEl>
                                              <a:dgm id="{4469FE68-3693-43F2-B51E-6F24369546C8}"/>
                                            </p:graphicEl>
                                          </p:spTgt>
                                        </p:tgtEl>
                                        <p:attrNameLst>
                                          <p:attrName>style.visibility</p:attrName>
                                        </p:attrNameLst>
                                      </p:cBhvr>
                                      <p:to>
                                        <p:strVal val="visible"/>
                                      </p:to>
                                    </p:set>
                                    <p:animEffect transition="in" filter="fade">
                                      <p:cBhvr>
                                        <p:cTn id="7" dur="500"/>
                                        <p:tgtEl>
                                          <p:spTgt spid="5">
                                            <p:graphicEl>
                                              <a:dgm id="{4469FE68-3693-43F2-B51E-6F24369546C8}"/>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graphicEl>
                                              <a:dgm id="{D37A042E-5598-4ABA-BF15-A5222384930F}"/>
                                            </p:graphicEl>
                                          </p:spTgt>
                                        </p:tgtEl>
                                        <p:attrNameLst>
                                          <p:attrName>style.visibility</p:attrName>
                                        </p:attrNameLst>
                                      </p:cBhvr>
                                      <p:to>
                                        <p:strVal val="visible"/>
                                      </p:to>
                                    </p:set>
                                    <p:animEffect transition="in" filter="fade">
                                      <p:cBhvr>
                                        <p:cTn id="10" dur="500"/>
                                        <p:tgtEl>
                                          <p:spTgt spid="5">
                                            <p:graphicEl>
                                              <a:dgm id="{D37A042E-5598-4ABA-BF15-A5222384930F}"/>
                                            </p:graphic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graphicEl>
                                              <a:dgm id="{2341A7E5-3DC3-46B8-832F-70019D71DA44}"/>
                                            </p:graphicEl>
                                          </p:spTgt>
                                        </p:tgtEl>
                                        <p:attrNameLst>
                                          <p:attrName>style.visibility</p:attrName>
                                        </p:attrNameLst>
                                      </p:cBhvr>
                                      <p:to>
                                        <p:strVal val="visible"/>
                                      </p:to>
                                    </p:set>
                                    <p:animEffect transition="in" filter="fade">
                                      <p:cBhvr>
                                        <p:cTn id="13" dur="500"/>
                                        <p:tgtEl>
                                          <p:spTgt spid="5">
                                            <p:graphicEl>
                                              <a:dgm id="{2341A7E5-3DC3-46B8-832F-70019D71DA44}"/>
                                            </p:graphic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5">
                                            <p:graphicEl>
                                              <a:dgm id="{3C499978-CA7E-44B8-AF17-98C8B2F59F33}"/>
                                            </p:graphicEl>
                                          </p:spTgt>
                                        </p:tgtEl>
                                        <p:attrNameLst>
                                          <p:attrName>style.visibility</p:attrName>
                                        </p:attrNameLst>
                                      </p:cBhvr>
                                      <p:to>
                                        <p:strVal val="visible"/>
                                      </p:to>
                                    </p:set>
                                    <p:animEffect transition="in" filter="fade">
                                      <p:cBhvr>
                                        <p:cTn id="18" dur="500"/>
                                        <p:tgtEl>
                                          <p:spTgt spid="5">
                                            <p:graphicEl>
                                              <a:dgm id="{3C499978-CA7E-44B8-AF17-98C8B2F59F33}"/>
                                            </p:graphic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5">
                                            <p:graphicEl>
                                              <a:dgm id="{1611A18B-CB89-495E-ACF0-13F291423F44}"/>
                                            </p:graphicEl>
                                          </p:spTgt>
                                        </p:tgtEl>
                                        <p:attrNameLst>
                                          <p:attrName>style.visibility</p:attrName>
                                        </p:attrNameLst>
                                      </p:cBhvr>
                                      <p:to>
                                        <p:strVal val="visible"/>
                                      </p:to>
                                    </p:set>
                                    <p:animEffect transition="in" filter="fade">
                                      <p:cBhvr>
                                        <p:cTn id="21" dur="500"/>
                                        <p:tgtEl>
                                          <p:spTgt spid="5">
                                            <p:graphicEl>
                                              <a:dgm id="{1611A18B-CB89-495E-ACF0-13F291423F44}"/>
                                            </p:graphic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5">
                                            <p:graphicEl>
                                              <a:dgm id="{0B3D3998-E323-402E-B92B-18018DEAA98E}"/>
                                            </p:graphicEl>
                                          </p:spTgt>
                                        </p:tgtEl>
                                        <p:attrNameLst>
                                          <p:attrName>style.visibility</p:attrName>
                                        </p:attrNameLst>
                                      </p:cBhvr>
                                      <p:to>
                                        <p:strVal val="visible"/>
                                      </p:to>
                                    </p:set>
                                    <p:animEffect transition="in" filter="fade">
                                      <p:cBhvr>
                                        <p:cTn id="24" dur="500"/>
                                        <p:tgtEl>
                                          <p:spTgt spid="5">
                                            <p:graphicEl>
                                              <a:dgm id="{0B3D3998-E323-402E-B92B-18018DEAA98E}"/>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uiExpand="1">
        <p:bldSub>
          <a:bldDgm bld="one"/>
        </p:bldSub>
      </p:bldGraphic>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4" name="Rectangle 73">
            <a:extLst>
              <a:ext uri="{FF2B5EF4-FFF2-40B4-BE49-F238E27FC236}">
                <a16:creationId xmlns:a16="http://schemas.microsoft.com/office/drawing/2014/main" id="{48E96387-12F1-45E4-9322-ABBF2EE040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76" name="Rectangle 75">
            <a:extLst>
              <a:ext uri="{FF2B5EF4-FFF2-40B4-BE49-F238E27FC236}">
                <a16:creationId xmlns:a16="http://schemas.microsoft.com/office/drawing/2014/main" id="{A9F421DD-DE4E-4547-A904-3F80E25E3F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78" name="Rectangle 77">
            <a:extLst>
              <a:ext uri="{FF2B5EF4-FFF2-40B4-BE49-F238E27FC236}">
                <a16:creationId xmlns:a16="http://schemas.microsoft.com/office/drawing/2014/main" id="{09985DEC-1215-4209-9708-B45CC97740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80" name="Rectangle 79">
            <a:extLst>
              <a:ext uri="{FF2B5EF4-FFF2-40B4-BE49-F238E27FC236}">
                <a16:creationId xmlns:a16="http://schemas.microsoft.com/office/drawing/2014/main" id="{90EB7086-616E-4D44-94BE-D0F7635617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82" name="Rectangle 81">
            <a:extLst>
              <a:ext uri="{FF2B5EF4-FFF2-40B4-BE49-F238E27FC236}">
                <a16:creationId xmlns:a16="http://schemas.microsoft.com/office/drawing/2014/main" id="{F115DB35-53D7-4EDC-A965-A434929617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8175"/>
            <a:ext cx="12191999" cy="62198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a:extLst>
              <a:ext uri="{FF2B5EF4-FFF2-40B4-BE49-F238E27FC236}">
                <a16:creationId xmlns:a16="http://schemas.microsoft.com/office/drawing/2014/main" id="{4B610F9C-62FE-46FC-8607-C35030B632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723899"/>
            <a:ext cx="3703320"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7" name="Title 1">
            <a:extLst>
              <a:ext uri="{FF2B5EF4-FFF2-40B4-BE49-F238E27FC236}">
                <a16:creationId xmlns:a16="http://schemas.microsoft.com/office/drawing/2014/main" id="{36117404-C686-9D41-9C17-1492FB56C453}"/>
              </a:ext>
            </a:extLst>
          </p:cNvPr>
          <p:cNvSpPr txBox="1">
            <a:spLocks/>
          </p:cNvSpPr>
          <p:nvPr/>
        </p:nvSpPr>
        <p:spPr>
          <a:xfrm>
            <a:off x="8296275" y="1419225"/>
            <a:ext cx="3081576" cy="2085869"/>
          </a:xfrm>
          <a:prstGeom prst="rect">
            <a:avLst/>
          </a:prstGeom>
        </p:spPr>
        <p:txBody>
          <a:bodyPr vert="horz" lIns="91440" tIns="45720" rIns="91440" bIns="45720" rtlCol="0" anchor="b">
            <a:norm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nSpc>
                <a:spcPct val="90000"/>
              </a:lnSpc>
              <a:spcAft>
                <a:spcPts val="600"/>
              </a:spcAft>
            </a:pPr>
            <a:r>
              <a:rPr lang="en-US" sz="3600" dirty="0">
                <a:solidFill>
                  <a:srgbClr val="FFFFFF"/>
                </a:solidFill>
              </a:rPr>
              <a:t>Making Predictions into the Future</a:t>
            </a:r>
          </a:p>
        </p:txBody>
      </p:sp>
      <p:graphicFrame>
        <p:nvGraphicFramePr>
          <p:cNvPr id="2" name="Chart 1">
            <a:extLst>
              <a:ext uri="{FF2B5EF4-FFF2-40B4-BE49-F238E27FC236}">
                <a16:creationId xmlns:a16="http://schemas.microsoft.com/office/drawing/2014/main" id="{3CCB9F8F-D767-6844-A1B9-17EE2073240F}"/>
              </a:ext>
            </a:extLst>
          </p:cNvPr>
          <p:cNvGraphicFramePr/>
          <p:nvPr/>
        </p:nvGraphicFramePr>
        <p:xfrm>
          <a:off x="931166" y="1208531"/>
          <a:ext cx="6518800" cy="4735069"/>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184103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0" name="Rectangle 59">
            <a:extLst>
              <a:ext uri="{FF2B5EF4-FFF2-40B4-BE49-F238E27FC236}">
                <a16:creationId xmlns:a16="http://schemas.microsoft.com/office/drawing/2014/main" id="{48E96387-12F1-45E4-9322-ABBF2EE040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62" name="Rectangle 61">
            <a:extLst>
              <a:ext uri="{FF2B5EF4-FFF2-40B4-BE49-F238E27FC236}">
                <a16:creationId xmlns:a16="http://schemas.microsoft.com/office/drawing/2014/main" id="{A9F421DD-DE4E-4547-A904-3F80E25E3F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64" name="Rectangle 63">
            <a:extLst>
              <a:ext uri="{FF2B5EF4-FFF2-40B4-BE49-F238E27FC236}">
                <a16:creationId xmlns:a16="http://schemas.microsoft.com/office/drawing/2014/main" id="{09985DEC-1215-4209-9708-B45CC97740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66" name="Rectangle 65">
            <a:extLst>
              <a:ext uri="{FF2B5EF4-FFF2-40B4-BE49-F238E27FC236}">
                <a16:creationId xmlns:a16="http://schemas.microsoft.com/office/drawing/2014/main" id="{90EB7086-616E-4D44-94BE-D0F7635617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68" name="Rectangle 67">
            <a:extLst>
              <a:ext uri="{FF2B5EF4-FFF2-40B4-BE49-F238E27FC236}">
                <a16:creationId xmlns:a16="http://schemas.microsoft.com/office/drawing/2014/main" id="{F115DB35-53D7-4EDC-A965-A434929617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8175"/>
            <a:ext cx="12191999" cy="62198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4B610F9C-62FE-46FC-8607-C35030B632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723899"/>
            <a:ext cx="3703320"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C680AFE9-373E-C249-B7A8-3B9E2B3B0D50}"/>
              </a:ext>
            </a:extLst>
          </p:cNvPr>
          <p:cNvSpPr>
            <a:spLocks noGrp="1"/>
          </p:cNvSpPr>
          <p:nvPr>
            <p:ph type="title"/>
          </p:nvPr>
        </p:nvSpPr>
        <p:spPr>
          <a:xfrm>
            <a:off x="8296275" y="1419225"/>
            <a:ext cx="3081576" cy="2085869"/>
          </a:xfrm>
        </p:spPr>
        <p:txBody>
          <a:bodyPr vert="horz" lIns="91440" tIns="45720" rIns="91440" bIns="45720" rtlCol="0" anchor="b">
            <a:normAutofit/>
          </a:bodyPr>
          <a:lstStyle/>
          <a:p>
            <a:r>
              <a:rPr lang="en-US" sz="3100">
                <a:solidFill>
                  <a:srgbClr val="FFFFFF"/>
                </a:solidFill>
              </a:rPr>
              <a:t>Model Performance</a:t>
            </a:r>
          </a:p>
        </p:txBody>
      </p:sp>
      <p:graphicFrame>
        <p:nvGraphicFramePr>
          <p:cNvPr id="3" name="Chart 2">
            <a:extLst>
              <a:ext uri="{FF2B5EF4-FFF2-40B4-BE49-F238E27FC236}">
                <a16:creationId xmlns:a16="http://schemas.microsoft.com/office/drawing/2014/main" id="{42708F12-14E5-474A-89FA-AD6B4CD5DAD7}"/>
              </a:ext>
            </a:extLst>
          </p:cNvPr>
          <p:cNvGraphicFramePr/>
          <p:nvPr>
            <p:extLst>
              <p:ext uri="{D42A27DB-BD31-4B8C-83A1-F6EECF244321}">
                <p14:modId xmlns:p14="http://schemas.microsoft.com/office/powerpoint/2010/main" val="366840920"/>
              </p:ext>
            </p:extLst>
          </p:nvPr>
        </p:nvGraphicFramePr>
        <p:xfrm>
          <a:off x="931166" y="1208531"/>
          <a:ext cx="6518800" cy="4735069"/>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736208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0" name="Rectangle 59">
            <a:extLst>
              <a:ext uri="{FF2B5EF4-FFF2-40B4-BE49-F238E27FC236}">
                <a16:creationId xmlns:a16="http://schemas.microsoft.com/office/drawing/2014/main" id="{48E96387-12F1-45E4-9322-ABBF2EE040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62" name="Rectangle 61">
            <a:extLst>
              <a:ext uri="{FF2B5EF4-FFF2-40B4-BE49-F238E27FC236}">
                <a16:creationId xmlns:a16="http://schemas.microsoft.com/office/drawing/2014/main" id="{A9F421DD-DE4E-4547-A904-3F80E25E3F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64" name="Rectangle 63">
            <a:extLst>
              <a:ext uri="{FF2B5EF4-FFF2-40B4-BE49-F238E27FC236}">
                <a16:creationId xmlns:a16="http://schemas.microsoft.com/office/drawing/2014/main" id="{09985DEC-1215-4209-9708-B45CC97740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66" name="Rectangle 65">
            <a:extLst>
              <a:ext uri="{FF2B5EF4-FFF2-40B4-BE49-F238E27FC236}">
                <a16:creationId xmlns:a16="http://schemas.microsoft.com/office/drawing/2014/main" id="{90EB7086-616E-4D44-94BE-D0F7635617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68" name="Rectangle 67">
            <a:extLst>
              <a:ext uri="{FF2B5EF4-FFF2-40B4-BE49-F238E27FC236}">
                <a16:creationId xmlns:a16="http://schemas.microsoft.com/office/drawing/2014/main" id="{F115DB35-53D7-4EDC-A965-A434929617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8175"/>
            <a:ext cx="12191999" cy="62198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4B610F9C-62FE-46FC-8607-C35030B632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723899"/>
            <a:ext cx="3703320"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C680AFE9-373E-C249-B7A8-3B9E2B3B0D50}"/>
              </a:ext>
            </a:extLst>
          </p:cNvPr>
          <p:cNvSpPr>
            <a:spLocks noGrp="1"/>
          </p:cNvSpPr>
          <p:nvPr>
            <p:ph type="title"/>
          </p:nvPr>
        </p:nvSpPr>
        <p:spPr>
          <a:xfrm>
            <a:off x="8296275" y="1419225"/>
            <a:ext cx="3081576" cy="2085869"/>
          </a:xfrm>
        </p:spPr>
        <p:txBody>
          <a:bodyPr vert="horz" lIns="91440" tIns="45720" rIns="91440" bIns="45720" rtlCol="0" anchor="b">
            <a:normAutofit/>
          </a:bodyPr>
          <a:lstStyle/>
          <a:p>
            <a:r>
              <a:rPr lang="en-US" sz="3100">
                <a:solidFill>
                  <a:srgbClr val="FFFFFF"/>
                </a:solidFill>
              </a:rPr>
              <a:t>Model Performance</a:t>
            </a:r>
          </a:p>
        </p:txBody>
      </p:sp>
      <p:graphicFrame>
        <p:nvGraphicFramePr>
          <p:cNvPr id="3" name="Chart 2">
            <a:extLst>
              <a:ext uri="{FF2B5EF4-FFF2-40B4-BE49-F238E27FC236}">
                <a16:creationId xmlns:a16="http://schemas.microsoft.com/office/drawing/2014/main" id="{42708F12-14E5-474A-89FA-AD6B4CD5DAD7}"/>
              </a:ext>
            </a:extLst>
          </p:cNvPr>
          <p:cNvGraphicFramePr/>
          <p:nvPr>
            <p:extLst>
              <p:ext uri="{D42A27DB-BD31-4B8C-83A1-F6EECF244321}">
                <p14:modId xmlns:p14="http://schemas.microsoft.com/office/powerpoint/2010/main" val="2737290398"/>
              </p:ext>
            </p:extLst>
          </p:nvPr>
        </p:nvGraphicFramePr>
        <p:xfrm>
          <a:off x="931166" y="1208531"/>
          <a:ext cx="6518800" cy="4735069"/>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1730382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 name="Rectangle 53">
            <a:extLst>
              <a:ext uri="{FF2B5EF4-FFF2-40B4-BE49-F238E27FC236}">
                <a16:creationId xmlns:a16="http://schemas.microsoft.com/office/drawing/2014/main" id="{A078A52F-85EA-4C0B-962B-D9D9DD4DD7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56" name="Rectangle 55">
            <a:extLst>
              <a:ext uri="{FF2B5EF4-FFF2-40B4-BE49-F238E27FC236}">
                <a16:creationId xmlns:a16="http://schemas.microsoft.com/office/drawing/2014/main" id="{919797D5-5700-4683-B30A-5B4D56CB82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58" name="Rectangle 57">
            <a:extLst>
              <a:ext uri="{FF2B5EF4-FFF2-40B4-BE49-F238E27FC236}">
                <a16:creationId xmlns:a16="http://schemas.microsoft.com/office/drawing/2014/main" id="{4856A7B9-9801-42EC-A4C9-7E22A56EF5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60" name="Rectangle 59">
            <a:extLst>
              <a:ext uri="{FF2B5EF4-FFF2-40B4-BE49-F238E27FC236}">
                <a16:creationId xmlns:a16="http://schemas.microsoft.com/office/drawing/2014/main" id="{8AD54DB8-C150-4290-85D6-F5B0262BFE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62" name="Rectangle 61">
            <a:extLst>
              <a:ext uri="{FF2B5EF4-FFF2-40B4-BE49-F238E27FC236}">
                <a16:creationId xmlns:a16="http://schemas.microsoft.com/office/drawing/2014/main" id="{379F11E2-8BA5-4C5C-AE7C-361E5EA011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7C00E1DA-EC7C-40FC-95E3-11FDCD2E42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723899"/>
            <a:ext cx="3703320"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7" name="Title 1">
            <a:extLst>
              <a:ext uri="{FF2B5EF4-FFF2-40B4-BE49-F238E27FC236}">
                <a16:creationId xmlns:a16="http://schemas.microsoft.com/office/drawing/2014/main" id="{36117404-C686-9D41-9C17-1492FB56C453}"/>
              </a:ext>
            </a:extLst>
          </p:cNvPr>
          <p:cNvSpPr txBox="1">
            <a:spLocks/>
          </p:cNvSpPr>
          <p:nvPr/>
        </p:nvSpPr>
        <p:spPr>
          <a:xfrm>
            <a:off x="8296275" y="1419225"/>
            <a:ext cx="3081576" cy="2085869"/>
          </a:xfrm>
          <a:prstGeom prst="rect">
            <a:avLst/>
          </a:prstGeom>
        </p:spPr>
        <p:txBody>
          <a:bodyPr vert="horz" lIns="91440" tIns="45720" rIns="91440" bIns="45720" rtlCol="0" anchor="b">
            <a:norm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nSpc>
                <a:spcPct val="90000"/>
              </a:lnSpc>
              <a:spcAft>
                <a:spcPts val="600"/>
              </a:spcAft>
            </a:pPr>
            <a:r>
              <a:rPr lang="en-US" sz="3300" dirty="0">
                <a:solidFill>
                  <a:srgbClr val="FFFFFF"/>
                </a:solidFill>
              </a:rPr>
              <a:t>Model Predictions</a:t>
            </a:r>
          </a:p>
        </p:txBody>
      </p:sp>
      <p:grpSp>
        <p:nvGrpSpPr>
          <p:cNvPr id="66" name="Group 65">
            <a:extLst>
              <a:ext uri="{FF2B5EF4-FFF2-40B4-BE49-F238E27FC236}">
                <a16:creationId xmlns:a16="http://schemas.microsoft.com/office/drawing/2014/main" id="{9A421166-2996-41A7-B094-AE5316F347D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67" name="Rectangle 66">
              <a:extLst>
                <a:ext uri="{FF2B5EF4-FFF2-40B4-BE49-F238E27FC236}">
                  <a16:creationId xmlns:a16="http://schemas.microsoft.com/office/drawing/2014/main" id="{FDBB1B92-A3EB-43E4-8FAB-D20E8ED14C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68" name="Rectangle 67">
              <a:extLst>
                <a:ext uri="{FF2B5EF4-FFF2-40B4-BE49-F238E27FC236}">
                  <a16:creationId xmlns:a16="http://schemas.microsoft.com/office/drawing/2014/main" id="{3F3972F4-FE7E-48EA-AAD8-9BE5750A66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69" name="Rectangle 68">
              <a:extLst>
                <a:ext uri="{FF2B5EF4-FFF2-40B4-BE49-F238E27FC236}">
                  <a16:creationId xmlns:a16="http://schemas.microsoft.com/office/drawing/2014/main" id="{221614E5-870B-4D5E-A43B-8FF7E53234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
        <p:nvSpPr>
          <p:cNvPr id="22" name="TextBox 21">
            <a:extLst>
              <a:ext uri="{FF2B5EF4-FFF2-40B4-BE49-F238E27FC236}">
                <a16:creationId xmlns:a16="http://schemas.microsoft.com/office/drawing/2014/main" id="{5A1E861F-E7C5-FB48-A178-4E777EA0BA25}"/>
              </a:ext>
            </a:extLst>
          </p:cNvPr>
          <p:cNvSpPr txBox="1"/>
          <p:nvPr/>
        </p:nvSpPr>
        <p:spPr>
          <a:xfrm>
            <a:off x="878647" y="764614"/>
            <a:ext cx="6716967" cy="241225"/>
          </a:xfrm>
          <a:prstGeom prst="rect">
            <a:avLst/>
          </a:prstGeom>
        </p:spPr>
        <p:txBody>
          <a:bodyPr vert="horz" lIns="91440" tIns="45720" rIns="91440" bIns="45720" rtlCol="0" anchor="ctr">
            <a:normAutofit fontScale="85000" lnSpcReduction="20000"/>
          </a:bodyPr>
          <a:lstStyle/>
          <a:p>
            <a:pPr algn="just">
              <a:spcBef>
                <a:spcPct val="20000"/>
              </a:spcBef>
              <a:spcAft>
                <a:spcPts val="600"/>
              </a:spcAft>
              <a:buClr>
                <a:schemeClr val="accent2"/>
              </a:buClr>
              <a:buSzPct val="92000"/>
            </a:pPr>
            <a:r>
              <a:rPr lang="en-US" sz="1300" dirty="0"/>
              <a:t>2016</a:t>
            </a:r>
          </a:p>
        </p:txBody>
      </p:sp>
      <p:sp>
        <p:nvSpPr>
          <p:cNvPr id="25" name="TextBox 24">
            <a:extLst>
              <a:ext uri="{FF2B5EF4-FFF2-40B4-BE49-F238E27FC236}">
                <a16:creationId xmlns:a16="http://schemas.microsoft.com/office/drawing/2014/main" id="{45D8F9FF-A3BB-2548-8E9D-643F6115FF9D}"/>
              </a:ext>
            </a:extLst>
          </p:cNvPr>
          <p:cNvSpPr txBox="1"/>
          <p:nvPr/>
        </p:nvSpPr>
        <p:spPr>
          <a:xfrm>
            <a:off x="878646" y="768171"/>
            <a:ext cx="6716967" cy="241225"/>
          </a:xfrm>
          <a:prstGeom prst="rect">
            <a:avLst/>
          </a:prstGeom>
        </p:spPr>
        <p:txBody>
          <a:bodyPr vert="horz" lIns="91440" tIns="45720" rIns="91440" bIns="45720" rtlCol="0" anchor="ctr">
            <a:normAutofit fontScale="85000" lnSpcReduction="20000"/>
          </a:bodyPr>
          <a:lstStyle/>
          <a:p>
            <a:pPr algn="r">
              <a:spcBef>
                <a:spcPct val="20000"/>
              </a:spcBef>
              <a:spcAft>
                <a:spcPts val="600"/>
              </a:spcAft>
              <a:buClr>
                <a:schemeClr val="accent2"/>
              </a:buClr>
              <a:buSzPct val="92000"/>
            </a:pPr>
            <a:r>
              <a:rPr lang="en-US" sz="1300" dirty="0"/>
              <a:t>2019</a:t>
            </a:r>
          </a:p>
        </p:txBody>
      </p:sp>
      <p:cxnSp>
        <p:nvCxnSpPr>
          <p:cNvPr id="9" name="Straight Connector 8">
            <a:extLst>
              <a:ext uri="{FF2B5EF4-FFF2-40B4-BE49-F238E27FC236}">
                <a16:creationId xmlns:a16="http://schemas.microsoft.com/office/drawing/2014/main" id="{0C1BD7D3-7FB6-B942-99CA-F861A80354AC}"/>
              </a:ext>
            </a:extLst>
          </p:cNvPr>
          <p:cNvCxnSpPr/>
          <p:nvPr/>
        </p:nvCxnSpPr>
        <p:spPr>
          <a:xfrm>
            <a:off x="1328736" y="870938"/>
            <a:ext cx="5786438"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655CB1FA-B7FD-E04C-94B0-9C0A7C7D8DBF}"/>
              </a:ext>
            </a:extLst>
          </p:cNvPr>
          <p:cNvSpPr/>
          <p:nvPr/>
        </p:nvSpPr>
        <p:spPr>
          <a:xfrm>
            <a:off x="872741" y="723899"/>
            <a:ext cx="455995" cy="281940"/>
          </a:xfrm>
          <a:prstGeom prst="rect">
            <a:avLst/>
          </a:prstGeom>
          <a:solidFill>
            <a:srgbClr val="FFFF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DF677F6F-7926-DE4A-8EE1-A6EA58A1BE92}"/>
              </a:ext>
            </a:extLst>
          </p:cNvPr>
          <p:cNvPicPr>
            <a:picLocks noChangeAspect="1"/>
          </p:cNvPicPr>
          <p:nvPr/>
        </p:nvPicPr>
        <p:blipFill>
          <a:blip r:embed="rId2"/>
          <a:srcRect/>
          <a:stretch/>
        </p:blipFill>
        <p:spPr>
          <a:xfrm>
            <a:off x="878648" y="1019709"/>
            <a:ext cx="6726363" cy="5381090"/>
          </a:xfrm>
          <a:prstGeom prst="rect">
            <a:avLst/>
          </a:prstGeom>
        </p:spPr>
      </p:pic>
      <p:pic>
        <p:nvPicPr>
          <p:cNvPr id="7" name="Picture 6">
            <a:extLst>
              <a:ext uri="{FF2B5EF4-FFF2-40B4-BE49-F238E27FC236}">
                <a16:creationId xmlns:a16="http://schemas.microsoft.com/office/drawing/2014/main" id="{5AEF7256-A636-B94E-8A52-0F7D27A1F012}"/>
              </a:ext>
            </a:extLst>
          </p:cNvPr>
          <p:cNvPicPr>
            <a:picLocks noChangeAspect="1"/>
          </p:cNvPicPr>
          <p:nvPr/>
        </p:nvPicPr>
        <p:blipFill>
          <a:blip r:embed="rId3"/>
          <a:srcRect/>
          <a:stretch/>
        </p:blipFill>
        <p:spPr>
          <a:xfrm>
            <a:off x="870994" y="1012953"/>
            <a:ext cx="6732270" cy="5385816"/>
          </a:xfrm>
          <a:prstGeom prst="rect">
            <a:avLst/>
          </a:prstGeom>
        </p:spPr>
      </p:pic>
      <p:pic>
        <p:nvPicPr>
          <p:cNvPr id="29" name="Picture 28">
            <a:extLst>
              <a:ext uri="{FF2B5EF4-FFF2-40B4-BE49-F238E27FC236}">
                <a16:creationId xmlns:a16="http://schemas.microsoft.com/office/drawing/2014/main" id="{A41BE725-08BC-A64E-A5DB-A75E9EE2337D}"/>
              </a:ext>
            </a:extLst>
          </p:cNvPr>
          <p:cNvPicPr>
            <a:picLocks noChangeAspect="1"/>
          </p:cNvPicPr>
          <p:nvPr/>
        </p:nvPicPr>
        <p:blipFill>
          <a:blip r:embed="rId4"/>
          <a:srcRect/>
          <a:stretch/>
        </p:blipFill>
        <p:spPr>
          <a:xfrm>
            <a:off x="869247" y="1012953"/>
            <a:ext cx="6732270" cy="5385816"/>
          </a:xfrm>
          <a:prstGeom prst="rect">
            <a:avLst/>
          </a:prstGeom>
        </p:spPr>
      </p:pic>
      <p:pic>
        <p:nvPicPr>
          <p:cNvPr id="23" name="Picture 22">
            <a:extLst>
              <a:ext uri="{FF2B5EF4-FFF2-40B4-BE49-F238E27FC236}">
                <a16:creationId xmlns:a16="http://schemas.microsoft.com/office/drawing/2014/main" id="{76F0457E-917F-3E46-9B99-DB316CC9555B}"/>
              </a:ext>
            </a:extLst>
          </p:cNvPr>
          <p:cNvPicPr>
            <a:picLocks noChangeAspect="1"/>
          </p:cNvPicPr>
          <p:nvPr/>
        </p:nvPicPr>
        <p:blipFill>
          <a:blip r:embed="rId5">
            <a:alphaModFix amt="0"/>
          </a:blip>
          <a:srcRect/>
          <a:stretch/>
        </p:blipFill>
        <p:spPr>
          <a:xfrm>
            <a:off x="3330415" y="2647448"/>
            <a:ext cx="1390175" cy="1390175"/>
          </a:xfrm>
          <a:prstGeom prst="rect">
            <a:avLst/>
          </a:prstGeom>
        </p:spPr>
      </p:pic>
    </p:spTree>
    <p:extLst>
      <p:ext uri="{BB962C8B-B14F-4D97-AF65-F5344CB8AC3E}">
        <p14:creationId xmlns:p14="http://schemas.microsoft.com/office/powerpoint/2010/main" val="35656535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2000"/>
                                        <p:tgtEl>
                                          <p:spTgt spid="29"/>
                                        </p:tgtEl>
                                      </p:cBhvr>
                                    </p:animEffect>
                                  </p:childTnLst>
                                </p:cTn>
                              </p:par>
                              <p:par>
                                <p:cTn id="13" presetID="22" presetClass="entr" presetSubtype="8" fill="hold"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ipe(left)">
                                      <p:cBhvr>
                                        <p:cTn id="15" dur="2000"/>
                                        <p:tgtEl>
                                          <p:spTgt spid="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100"/>
                                        <p:tgtEl>
                                          <p:spTgt spid="10"/>
                                        </p:tgtEl>
                                      </p:cBhvr>
                                    </p:animEffect>
                                  </p:childTnLst>
                                </p:cTn>
                              </p:par>
                              <p:par>
                                <p:cTn id="19" presetID="1" presetClass="entr" presetSubtype="0" fill="hold" grpId="0" nodeType="withEffect">
                                  <p:stCondLst>
                                    <p:cond delay="1800"/>
                                  </p:stCondLst>
                                  <p:childTnLst>
                                    <p:set>
                                      <p:cBhvr>
                                        <p:cTn id="20" dur="1" fill="hold">
                                          <p:stCondLst>
                                            <p:cond delay="0"/>
                                          </p:stCondLst>
                                        </p:cTn>
                                        <p:tgtEl>
                                          <p:spTgt spid="25"/>
                                        </p:tgtEl>
                                        <p:attrNameLst>
                                          <p:attrName>style.visibility</p:attrName>
                                        </p:attrNameLst>
                                      </p:cBhvr>
                                      <p:to>
                                        <p:strVal val="visible"/>
                                      </p:to>
                                    </p:set>
                                  </p:childTnLst>
                                </p:cTn>
                              </p:par>
                              <p:par>
                                <p:cTn id="21" presetID="10" presetClass="exit" presetSubtype="0" fill="hold" nodeType="withEffect">
                                  <p:stCondLst>
                                    <p:cond delay="1800"/>
                                  </p:stCondLst>
                                  <p:childTnLst>
                                    <p:animEffect transition="out" filter="fade">
                                      <p:cBhvr>
                                        <p:cTn id="22" dur="2000"/>
                                        <p:tgtEl>
                                          <p:spTgt spid="7"/>
                                        </p:tgtEl>
                                      </p:cBhvr>
                                    </p:animEffect>
                                    <p:set>
                                      <p:cBhvr>
                                        <p:cTn id="23" dur="1" fill="hold">
                                          <p:stCondLst>
                                            <p:cond delay="19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10"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 name="Rectangle 53">
            <a:extLst>
              <a:ext uri="{FF2B5EF4-FFF2-40B4-BE49-F238E27FC236}">
                <a16:creationId xmlns:a16="http://schemas.microsoft.com/office/drawing/2014/main" id="{A078A52F-85EA-4C0B-962B-D9D9DD4DD7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56" name="Rectangle 55">
            <a:extLst>
              <a:ext uri="{FF2B5EF4-FFF2-40B4-BE49-F238E27FC236}">
                <a16:creationId xmlns:a16="http://schemas.microsoft.com/office/drawing/2014/main" id="{919797D5-5700-4683-B30A-5B4D56CB82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58" name="Rectangle 57">
            <a:extLst>
              <a:ext uri="{FF2B5EF4-FFF2-40B4-BE49-F238E27FC236}">
                <a16:creationId xmlns:a16="http://schemas.microsoft.com/office/drawing/2014/main" id="{4856A7B9-9801-42EC-A4C9-7E22A56EF5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60" name="Rectangle 59">
            <a:extLst>
              <a:ext uri="{FF2B5EF4-FFF2-40B4-BE49-F238E27FC236}">
                <a16:creationId xmlns:a16="http://schemas.microsoft.com/office/drawing/2014/main" id="{8AD54DB8-C150-4290-85D6-F5B0262BFE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62" name="Rectangle 61">
            <a:extLst>
              <a:ext uri="{FF2B5EF4-FFF2-40B4-BE49-F238E27FC236}">
                <a16:creationId xmlns:a16="http://schemas.microsoft.com/office/drawing/2014/main" id="{379F11E2-8BA5-4C5C-AE7C-361E5EA011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7C00E1DA-EC7C-40FC-95E3-11FDCD2E42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723899"/>
            <a:ext cx="3703320"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7" name="Title 1">
            <a:extLst>
              <a:ext uri="{FF2B5EF4-FFF2-40B4-BE49-F238E27FC236}">
                <a16:creationId xmlns:a16="http://schemas.microsoft.com/office/drawing/2014/main" id="{36117404-C686-9D41-9C17-1492FB56C453}"/>
              </a:ext>
            </a:extLst>
          </p:cNvPr>
          <p:cNvSpPr txBox="1">
            <a:spLocks/>
          </p:cNvSpPr>
          <p:nvPr/>
        </p:nvSpPr>
        <p:spPr>
          <a:xfrm>
            <a:off x="8296275" y="1419225"/>
            <a:ext cx="3081576" cy="2085869"/>
          </a:xfrm>
          <a:prstGeom prst="rect">
            <a:avLst/>
          </a:prstGeom>
        </p:spPr>
        <p:txBody>
          <a:bodyPr vert="horz" lIns="91440" tIns="45720" rIns="91440" bIns="45720" rtlCol="0" anchor="b">
            <a:norm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nSpc>
                <a:spcPct val="90000"/>
              </a:lnSpc>
              <a:spcAft>
                <a:spcPts val="600"/>
              </a:spcAft>
            </a:pPr>
            <a:r>
              <a:rPr lang="en-US" sz="3300" dirty="0">
                <a:solidFill>
                  <a:srgbClr val="FFFFFF"/>
                </a:solidFill>
              </a:rPr>
              <a:t>Model Predictions</a:t>
            </a:r>
          </a:p>
        </p:txBody>
      </p:sp>
      <p:grpSp>
        <p:nvGrpSpPr>
          <p:cNvPr id="66" name="Group 65">
            <a:extLst>
              <a:ext uri="{FF2B5EF4-FFF2-40B4-BE49-F238E27FC236}">
                <a16:creationId xmlns:a16="http://schemas.microsoft.com/office/drawing/2014/main" id="{9A421166-2996-41A7-B094-AE5316F347D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67" name="Rectangle 66">
              <a:extLst>
                <a:ext uri="{FF2B5EF4-FFF2-40B4-BE49-F238E27FC236}">
                  <a16:creationId xmlns:a16="http://schemas.microsoft.com/office/drawing/2014/main" id="{FDBB1B92-A3EB-43E4-8FAB-D20E8ED14C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68" name="Rectangle 67">
              <a:extLst>
                <a:ext uri="{FF2B5EF4-FFF2-40B4-BE49-F238E27FC236}">
                  <a16:creationId xmlns:a16="http://schemas.microsoft.com/office/drawing/2014/main" id="{3F3972F4-FE7E-48EA-AAD8-9BE5750A66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69" name="Rectangle 68">
              <a:extLst>
                <a:ext uri="{FF2B5EF4-FFF2-40B4-BE49-F238E27FC236}">
                  <a16:creationId xmlns:a16="http://schemas.microsoft.com/office/drawing/2014/main" id="{221614E5-870B-4D5E-A43B-8FF7E53234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
        <p:nvSpPr>
          <p:cNvPr id="22" name="TextBox 21">
            <a:extLst>
              <a:ext uri="{FF2B5EF4-FFF2-40B4-BE49-F238E27FC236}">
                <a16:creationId xmlns:a16="http://schemas.microsoft.com/office/drawing/2014/main" id="{5A1E861F-E7C5-FB48-A178-4E777EA0BA25}"/>
              </a:ext>
            </a:extLst>
          </p:cNvPr>
          <p:cNvSpPr txBox="1"/>
          <p:nvPr/>
        </p:nvSpPr>
        <p:spPr>
          <a:xfrm>
            <a:off x="878647" y="764614"/>
            <a:ext cx="6716967" cy="241225"/>
          </a:xfrm>
          <a:prstGeom prst="rect">
            <a:avLst/>
          </a:prstGeom>
        </p:spPr>
        <p:txBody>
          <a:bodyPr vert="horz" lIns="91440" tIns="45720" rIns="91440" bIns="45720" rtlCol="0" anchor="ctr">
            <a:normAutofit fontScale="85000" lnSpcReduction="20000"/>
          </a:bodyPr>
          <a:lstStyle/>
          <a:p>
            <a:pPr algn="just">
              <a:spcBef>
                <a:spcPct val="20000"/>
              </a:spcBef>
              <a:spcAft>
                <a:spcPts val="600"/>
              </a:spcAft>
              <a:buClr>
                <a:schemeClr val="accent2"/>
              </a:buClr>
              <a:buSzPct val="92000"/>
            </a:pPr>
            <a:r>
              <a:rPr lang="en-US" sz="1300" dirty="0"/>
              <a:t>2016</a:t>
            </a:r>
          </a:p>
        </p:txBody>
      </p:sp>
      <p:sp>
        <p:nvSpPr>
          <p:cNvPr id="25" name="TextBox 24">
            <a:extLst>
              <a:ext uri="{FF2B5EF4-FFF2-40B4-BE49-F238E27FC236}">
                <a16:creationId xmlns:a16="http://schemas.microsoft.com/office/drawing/2014/main" id="{45D8F9FF-A3BB-2548-8E9D-643F6115FF9D}"/>
              </a:ext>
            </a:extLst>
          </p:cNvPr>
          <p:cNvSpPr txBox="1"/>
          <p:nvPr/>
        </p:nvSpPr>
        <p:spPr>
          <a:xfrm>
            <a:off x="878646" y="768171"/>
            <a:ext cx="6716967" cy="241225"/>
          </a:xfrm>
          <a:prstGeom prst="rect">
            <a:avLst/>
          </a:prstGeom>
        </p:spPr>
        <p:txBody>
          <a:bodyPr vert="horz" lIns="91440" tIns="45720" rIns="91440" bIns="45720" rtlCol="0" anchor="ctr">
            <a:normAutofit fontScale="85000" lnSpcReduction="20000"/>
          </a:bodyPr>
          <a:lstStyle/>
          <a:p>
            <a:pPr algn="r">
              <a:spcBef>
                <a:spcPct val="20000"/>
              </a:spcBef>
              <a:spcAft>
                <a:spcPts val="600"/>
              </a:spcAft>
              <a:buClr>
                <a:schemeClr val="accent2"/>
              </a:buClr>
              <a:buSzPct val="92000"/>
            </a:pPr>
            <a:r>
              <a:rPr lang="en-US" sz="1300" dirty="0"/>
              <a:t>2019</a:t>
            </a:r>
          </a:p>
        </p:txBody>
      </p:sp>
      <p:cxnSp>
        <p:nvCxnSpPr>
          <p:cNvPr id="9" name="Straight Connector 8">
            <a:extLst>
              <a:ext uri="{FF2B5EF4-FFF2-40B4-BE49-F238E27FC236}">
                <a16:creationId xmlns:a16="http://schemas.microsoft.com/office/drawing/2014/main" id="{0C1BD7D3-7FB6-B942-99CA-F861A80354AC}"/>
              </a:ext>
            </a:extLst>
          </p:cNvPr>
          <p:cNvCxnSpPr/>
          <p:nvPr/>
        </p:nvCxnSpPr>
        <p:spPr>
          <a:xfrm>
            <a:off x="1328736" y="870938"/>
            <a:ext cx="5786438"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655CB1FA-B7FD-E04C-94B0-9C0A7C7D8DBF}"/>
              </a:ext>
            </a:extLst>
          </p:cNvPr>
          <p:cNvSpPr/>
          <p:nvPr/>
        </p:nvSpPr>
        <p:spPr>
          <a:xfrm>
            <a:off x="872741" y="723899"/>
            <a:ext cx="455995" cy="281940"/>
          </a:xfrm>
          <a:prstGeom prst="rect">
            <a:avLst/>
          </a:prstGeom>
          <a:solidFill>
            <a:srgbClr val="FFFF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23">
            <a:extLst>
              <a:ext uri="{FF2B5EF4-FFF2-40B4-BE49-F238E27FC236}">
                <a16:creationId xmlns:a16="http://schemas.microsoft.com/office/drawing/2014/main" id="{065C2079-5AAF-1A4C-B024-B1EB82C37060}"/>
              </a:ext>
            </a:extLst>
          </p:cNvPr>
          <p:cNvPicPr>
            <a:picLocks noChangeAspect="1"/>
          </p:cNvPicPr>
          <p:nvPr/>
        </p:nvPicPr>
        <p:blipFill>
          <a:blip r:embed="rId2">
            <a:alphaModFix amt="20000"/>
          </a:blip>
          <a:srcRect/>
          <a:stretch/>
        </p:blipFill>
        <p:spPr>
          <a:xfrm>
            <a:off x="869247" y="1012953"/>
            <a:ext cx="6732270" cy="5385816"/>
          </a:xfrm>
          <a:prstGeom prst="rect">
            <a:avLst/>
          </a:prstGeom>
        </p:spPr>
      </p:pic>
      <p:sp>
        <p:nvSpPr>
          <p:cNvPr id="2" name="TextBox 1">
            <a:extLst>
              <a:ext uri="{FF2B5EF4-FFF2-40B4-BE49-F238E27FC236}">
                <a16:creationId xmlns:a16="http://schemas.microsoft.com/office/drawing/2014/main" id="{D18628F9-3062-3C44-B7A3-9EABCA436DCF}"/>
              </a:ext>
            </a:extLst>
          </p:cNvPr>
          <p:cNvSpPr txBox="1"/>
          <p:nvPr/>
        </p:nvSpPr>
        <p:spPr>
          <a:xfrm>
            <a:off x="1314178" y="1524296"/>
            <a:ext cx="4115072" cy="923330"/>
          </a:xfrm>
          <a:prstGeom prst="rect">
            <a:avLst/>
          </a:prstGeom>
          <a:noFill/>
        </p:spPr>
        <p:txBody>
          <a:bodyPr wrap="square" rtlCol="0">
            <a:spAutoFit/>
          </a:bodyPr>
          <a:lstStyle/>
          <a:p>
            <a:pPr marL="285750" indent="-285750">
              <a:buFont typeface="Arial" panose="020B0604020202020204" pitchFamily="34" charset="0"/>
              <a:buChar char="•"/>
            </a:pPr>
            <a:r>
              <a:rPr lang="en-US" dirty="0"/>
              <a:t>High-Risk to Low-Risk in 3 Years</a:t>
            </a:r>
          </a:p>
          <a:p>
            <a:pPr marL="285750" indent="-285750">
              <a:buFont typeface="Arial" panose="020B0604020202020204" pitchFamily="34" charset="0"/>
              <a:buChar char="•"/>
            </a:pPr>
            <a:r>
              <a:rPr lang="en-US" dirty="0"/>
              <a:t>Dramatically Reduced Smoking Rate</a:t>
            </a:r>
          </a:p>
          <a:p>
            <a:pPr marL="285750" indent="-285750">
              <a:buFont typeface="Arial" panose="020B0604020202020204" pitchFamily="34" charset="0"/>
              <a:buChar char="•"/>
            </a:pPr>
            <a:r>
              <a:rPr lang="en-US" dirty="0"/>
              <a:t>Certified Healthy Oklahoma Program</a:t>
            </a:r>
          </a:p>
        </p:txBody>
      </p:sp>
      <p:sp>
        <p:nvSpPr>
          <p:cNvPr id="26" name="TextBox 25">
            <a:extLst>
              <a:ext uri="{FF2B5EF4-FFF2-40B4-BE49-F238E27FC236}">
                <a16:creationId xmlns:a16="http://schemas.microsoft.com/office/drawing/2014/main" id="{A1FDFF0E-1941-8941-99AD-84320627E5BA}"/>
              </a:ext>
            </a:extLst>
          </p:cNvPr>
          <p:cNvSpPr txBox="1"/>
          <p:nvPr/>
        </p:nvSpPr>
        <p:spPr>
          <a:xfrm>
            <a:off x="1265680" y="835684"/>
            <a:ext cx="6056045" cy="769441"/>
          </a:xfrm>
          <a:prstGeom prst="rect">
            <a:avLst/>
          </a:prstGeom>
          <a:noFill/>
        </p:spPr>
        <p:txBody>
          <a:bodyPr wrap="square" rtlCol="0">
            <a:spAutoFit/>
          </a:bodyPr>
          <a:lstStyle/>
          <a:p>
            <a:r>
              <a:rPr lang="en-US" sz="4400" dirty="0"/>
              <a:t>Oklahoma</a:t>
            </a:r>
          </a:p>
        </p:txBody>
      </p:sp>
      <p:pic>
        <p:nvPicPr>
          <p:cNvPr id="28" name="Picture 27">
            <a:extLst>
              <a:ext uri="{FF2B5EF4-FFF2-40B4-BE49-F238E27FC236}">
                <a16:creationId xmlns:a16="http://schemas.microsoft.com/office/drawing/2014/main" id="{F95227D6-5608-0E49-9DA0-59C61B1C9027}"/>
              </a:ext>
            </a:extLst>
          </p:cNvPr>
          <p:cNvPicPr>
            <a:picLocks noChangeAspect="1"/>
          </p:cNvPicPr>
          <p:nvPr/>
        </p:nvPicPr>
        <p:blipFill>
          <a:blip r:embed="rId3">
            <a:alphaModFix/>
          </a:blip>
          <a:srcRect/>
          <a:stretch/>
        </p:blipFill>
        <p:spPr>
          <a:xfrm>
            <a:off x="3190909" y="-761239"/>
            <a:ext cx="5156884" cy="5156884"/>
          </a:xfrm>
          <a:prstGeom prst="rect">
            <a:avLst/>
          </a:prstGeom>
        </p:spPr>
      </p:pic>
      <p:graphicFrame>
        <p:nvGraphicFramePr>
          <p:cNvPr id="3" name="Chart 2">
            <a:extLst>
              <a:ext uri="{FF2B5EF4-FFF2-40B4-BE49-F238E27FC236}">
                <a16:creationId xmlns:a16="http://schemas.microsoft.com/office/drawing/2014/main" id="{2E408511-E1F4-A846-A5C8-494C84138E17}"/>
              </a:ext>
            </a:extLst>
          </p:cNvPr>
          <p:cNvGraphicFramePr/>
          <p:nvPr>
            <p:extLst>
              <p:ext uri="{D42A27DB-BD31-4B8C-83A1-F6EECF244321}">
                <p14:modId xmlns:p14="http://schemas.microsoft.com/office/powerpoint/2010/main" val="1097923719"/>
              </p:ext>
            </p:extLst>
          </p:nvPr>
        </p:nvGraphicFramePr>
        <p:xfrm>
          <a:off x="878646" y="2672379"/>
          <a:ext cx="6507992" cy="3718186"/>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8047178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graphicEl>
                                              <a:chart seriesIdx="-3" categoryIdx="-3" bldStep="gridLegend"/>
                                            </p:graphicEl>
                                          </p:spTgt>
                                        </p:tgtEl>
                                        <p:attrNameLst>
                                          <p:attrName>style.visibility</p:attrName>
                                        </p:attrNameLst>
                                      </p:cBhvr>
                                      <p:to>
                                        <p:strVal val="visible"/>
                                      </p:to>
                                    </p:set>
                                    <p:animEffect transition="in" filter="fade">
                                      <p:cBhvr>
                                        <p:cTn id="15" dur="1000"/>
                                        <p:tgtEl>
                                          <p:spTgt spid="3">
                                            <p:graphicEl>
                                              <a:chart seriesIdx="-3" categoryIdx="-3" bldStep="gridLegend"/>
                                            </p:graphicEl>
                                          </p:spTgt>
                                        </p:tgtEl>
                                      </p:cBhvr>
                                    </p:animEffect>
                                  </p:childTnLst>
                                </p:cTn>
                              </p:par>
                            </p:childTnLst>
                          </p:cTn>
                        </p:par>
                        <p:par>
                          <p:cTn id="16" fill="hold">
                            <p:stCondLst>
                              <p:cond delay="1000"/>
                            </p:stCondLst>
                            <p:childTnLst>
                              <p:par>
                                <p:cTn id="17" presetID="22" presetClass="entr" presetSubtype="8" fill="hold" grpId="0" nodeType="afterEffect">
                                  <p:stCondLst>
                                    <p:cond delay="0"/>
                                  </p:stCondLst>
                                  <p:childTnLst>
                                    <p:set>
                                      <p:cBhvr>
                                        <p:cTn id="18" dur="1" fill="hold">
                                          <p:stCondLst>
                                            <p:cond delay="0"/>
                                          </p:stCondLst>
                                        </p:cTn>
                                        <p:tgtEl>
                                          <p:spTgt spid="3">
                                            <p:graphicEl>
                                              <a:chart seriesIdx="0" categoryIdx="-4" bldStep="series"/>
                                            </p:graphicEl>
                                          </p:spTgt>
                                        </p:tgtEl>
                                        <p:attrNameLst>
                                          <p:attrName>style.visibility</p:attrName>
                                        </p:attrNameLst>
                                      </p:cBhvr>
                                      <p:to>
                                        <p:strVal val="visible"/>
                                      </p:to>
                                    </p:set>
                                    <p:animEffect transition="in" filter="wipe(left)">
                                      <p:cBhvr>
                                        <p:cTn id="19" dur="3500"/>
                                        <p:tgtEl>
                                          <p:spTgt spid="3">
                                            <p:graphicEl>
                                              <a:chart seriesIdx="0" categoryIdx="-4" bldStep="series"/>
                                            </p:graphic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2">
                                            <p:txEl>
                                              <p:pRg st="2" end="2"/>
                                            </p:txEl>
                                          </p:spTgt>
                                        </p:tgtEl>
                                        <p:attrNameLst>
                                          <p:attrName>style.visibility</p:attrName>
                                        </p:attrNameLst>
                                      </p:cBhvr>
                                      <p:to>
                                        <p:strVal val="visible"/>
                                      </p:to>
                                    </p:set>
                                    <p:animEffect transition="in" filter="fade">
                                      <p:cBhvr>
                                        <p:cTn id="24" dur="500"/>
                                        <p:tgtEl>
                                          <p:spTgt spid="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Graphic spid="3" grpId="0" uiExpand="1">
        <p:bldSub>
          <a:bldChart bld="series"/>
        </p:bldSub>
      </p:bldGraphic>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 name="Rectangle 53">
            <a:extLst>
              <a:ext uri="{FF2B5EF4-FFF2-40B4-BE49-F238E27FC236}">
                <a16:creationId xmlns:a16="http://schemas.microsoft.com/office/drawing/2014/main" id="{A078A52F-85EA-4C0B-962B-D9D9DD4DD7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56" name="Rectangle 55">
            <a:extLst>
              <a:ext uri="{FF2B5EF4-FFF2-40B4-BE49-F238E27FC236}">
                <a16:creationId xmlns:a16="http://schemas.microsoft.com/office/drawing/2014/main" id="{919797D5-5700-4683-B30A-5B4D56CB82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58" name="Rectangle 57">
            <a:extLst>
              <a:ext uri="{FF2B5EF4-FFF2-40B4-BE49-F238E27FC236}">
                <a16:creationId xmlns:a16="http://schemas.microsoft.com/office/drawing/2014/main" id="{4856A7B9-9801-42EC-A4C9-7E22A56EF5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60" name="Rectangle 59">
            <a:extLst>
              <a:ext uri="{FF2B5EF4-FFF2-40B4-BE49-F238E27FC236}">
                <a16:creationId xmlns:a16="http://schemas.microsoft.com/office/drawing/2014/main" id="{8AD54DB8-C150-4290-85D6-F5B0262BFE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62" name="Rectangle 61">
            <a:extLst>
              <a:ext uri="{FF2B5EF4-FFF2-40B4-BE49-F238E27FC236}">
                <a16:creationId xmlns:a16="http://schemas.microsoft.com/office/drawing/2014/main" id="{379F11E2-8BA5-4C5C-AE7C-361E5EA011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7C00E1DA-EC7C-40FC-95E3-11FDCD2E42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723899"/>
            <a:ext cx="3703320"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7" name="Title 1">
            <a:extLst>
              <a:ext uri="{FF2B5EF4-FFF2-40B4-BE49-F238E27FC236}">
                <a16:creationId xmlns:a16="http://schemas.microsoft.com/office/drawing/2014/main" id="{36117404-C686-9D41-9C17-1492FB56C453}"/>
              </a:ext>
            </a:extLst>
          </p:cNvPr>
          <p:cNvSpPr txBox="1">
            <a:spLocks/>
          </p:cNvSpPr>
          <p:nvPr/>
        </p:nvSpPr>
        <p:spPr>
          <a:xfrm>
            <a:off x="8296275" y="1419225"/>
            <a:ext cx="3081576" cy="2085869"/>
          </a:xfrm>
          <a:prstGeom prst="rect">
            <a:avLst/>
          </a:prstGeom>
        </p:spPr>
        <p:txBody>
          <a:bodyPr vert="horz" lIns="91440" tIns="45720" rIns="91440" bIns="45720" rtlCol="0" anchor="b">
            <a:norm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nSpc>
                <a:spcPct val="90000"/>
              </a:lnSpc>
              <a:spcAft>
                <a:spcPts val="600"/>
              </a:spcAft>
            </a:pPr>
            <a:r>
              <a:rPr lang="en-US" sz="3300" dirty="0">
                <a:solidFill>
                  <a:srgbClr val="FFFFFF"/>
                </a:solidFill>
              </a:rPr>
              <a:t>Model Predictions</a:t>
            </a:r>
          </a:p>
        </p:txBody>
      </p:sp>
      <p:grpSp>
        <p:nvGrpSpPr>
          <p:cNvPr id="66" name="Group 65">
            <a:extLst>
              <a:ext uri="{FF2B5EF4-FFF2-40B4-BE49-F238E27FC236}">
                <a16:creationId xmlns:a16="http://schemas.microsoft.com/office/drawing/2014/main" id="{9A421166-2996-41A7-B094-AE5316F347D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67" name="Rectangle 66">
              <a:extLst>
                <a:ext uri="{FF2B5EF4-FFF2-40B4-BE49-F238E27FC236}">
                  <a16:creationId xmlns:a16="http://schemas.microsoft.com/office/drawing/2014/main" id="{FDBB1B92-A3EB-43E4-8FAB-D20E8ED14C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68" name="Rectangle 67">
              <a:extLst>
                <a:ext uri="{FF2B5EF4-FFF2-40B4-BE49-F238E27FC236}">
                  <a16:creationId xmlns:a16="http://schemas.microsoft.com/office/drawing/2014/main" id="{3F3972F4-FE7E-48EA-AAD8-9BE5750A66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69" name="Rectangle 68">
              <a:extLst>
                <a:ext uri="{FF2B5EF4-FFF2-40B4-BE49-F238E27FC236}">
                  <a16:creationId xmlns:a16="http://schemas.microsoft.com/office/drawing/2014/main" id="{221614E5-870B-4D5E-A43B-8FF7E53234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
        <p:nvSpPr>
          <p:cNvPr id="22" name="TextBox 21">
            <a:extLst>
              <a:ext uri="{FF2B5EF4-FFF2-40B4-BE49-F238E27FC236}">
                <a16:creationId xmlns:a16="http://schemas.microsoft.com/office/drawing/2014/main" id="{5A1E861F-E7C5-FB48-A178-4E777EA0BA25}"/>
              </a:ext>
            </a:extLst>
          </p:cNvPr>
          <p:cNvSpPr txBox="1"/>
          <p:nvPr/>
        </p:nvSpPr>
        <p:spPr>
          <a:xfrm>
            <a:off x="878647" y="764614"/>
            <a:ext cx="6716967" cy="241225"/>
          </a:xfrm>
          <a:prstGeom prst="rect">
            <a:avLst/>
          </a:prstGeom>
        </p:spPr>
        <p:txBody>
          <a:bodyPr vert="horz" lIns="91440" tIns="45720" rIns="91440" bIns="45720" rtlCol="0" anchor="ctr">
            <a:normAutofit fontScale="85000" lnSpcReduction="20000"/>
          </a:bodyPr>
          <a:lstStyle/>
          <a:p>
            <a:pPr algn="just">
              <a:spcBef>
                <a:spcPct val="20000"/>
              </a:spcBef>
              <a:spcAft>
                <a:spcPts val="600"/>
              </a:spcAft>
              <a:buClr>
                <a:schemeClr val="accent2"/>
              </a:buClr>
              <a:buSzPct val="92000"/>
            </a:pPr>
            <a:r>
              <a:rPr lang="en-US" sz="1300" dirty="0"/>
              <a:t>2016</a:t>
            </a:r>
          </a:p>
        </p:txBody>
      </p:sp>
      <p:sp>
        <p:nvSpPr>
          <p:cNvPr id="25" name="TextBox 24">
            <a:extLst>
              <a:ext uri="{FF2B5EF4-FFF2-40B4-BE49-F238E27FC236}">
                <a16:creationId xmlns:a16="http://schemas.microsoft.com/office/drawing/2014/main" id="{45D8F9FF-A3BB-2548-8E9D-643F6115FF9D}"/>
              </a:ext>
            </a:extLst>
          </p:cNvPr>
          <p:cNvSpPr txBox="1"/>
          <p:nvPr/>
        </p:nvSpPr>
        <p:spPr>
          <a:xfrm>
            <a:off x="878646" y="768171"/>
            <a:ext cx="6716967" cy="241225"/>
          </a:xfrm>
          <a:prstGeom prst="rect">
            <a:avLst/>
          </a:prstGeom>
        </p:spPr>
        <p:txBody>
          <a:bodyPr vert="horz" lIns="91440" tIns="45720" rIns="91440" bIns="45720" rtlCol="0" anchor="ctr">
            <a:normAutofit fontScale="85000" lnSpcReduction="20000"/>
          </a:bodyPr>
          <a:lstStyle/>
          <a:p>
            <a:pPr algn="r">
              <a:spcBef>
                <a:spcPct val="20000"/>
              </a:spcBef>
              <a:spcAft>
                <a:spcPts val="600"/>
              </a:spcAft>
              <a:buClr>
                <a:schemeClr val="accent2"/>
              </a:buClr>
              <a:buSzPct val="92000"/>
            </a:pPr>
            <a:r>
              <a:rPr lang="en-US" sz="1300" dirty="0"/>
              <a:t>2019</a:t>
            </a:r>
          </a:p>
        </p:txBody>
      </p:sp>
      <p:cxnSp>
        <p:nvCxnSpPr>
          <p:cNvPr id="9" name="Straight Connector 8">
            <a:extLst>
              <a:ext uri="{FF2B5EF4-FFF2-40B4-BE49-F238E27FC236}">
                <a16:creationId xmlns:a16="http://schemas.microsoft.com/office/drawing/2014/main" id="{0C1BD7D3-7FB6-B942-99CA-F861A80354AC}"/>
              </a:ext>
            </a:extLst>
          </p:cNvPr>
          <p:cNvCxnSpPr/>
          <p:nvPr/>
        </p:nvCxnSpPr>
        <p:spPr>
          <a:xfrm>
            <a:off x="1328736" y="870938"/>
            <a:ext cx="5786438"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655CB1FA-B7FD-E04C-94B0-9C0A7C7D8DBF}"/>
              </a:ext>
            </a:extLst>
          </p:cNvPr>
          <p:cNvSpPr/>
          <p:nvPr/>
        </p:nvSpPr>
        <p:spPr>
          <a:xfrm>
            <a:off x="872741" y="723899"/>
            <a:ext cx="455995" cy="281940"/>
          </a:xfrm>
          <a:prstGeom prst="rect">
            <a:avLst/>
          </a:prstGeom>
          <a:solidFill>
            <a:srgbClr val="FFFF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1" name="Table 10">
            <a:extLst>
              <a:ext uri="{FF2B5EF4-FFF2-40B4-BE49-F238E27FC236}">
                <a16:creationId xmlns:a16="http://schemas.microsoft.com/office/drawing/2014/main" id="{DD3278CA-EF81-CB44-9204-5AD6F5291E63}"/>
              </a:ext>
            </a:extLst>
          </p:cNvPr>
          <p:cNvGraphicFramePr>
            <a:graphicFrameLocks noGrp="1"/>
          </p:cNvGraphicFramePr>
          <p:nvPr>
            <p:extLst>
              <p:ext uri="{D42A27DB-BD31-4B8C-83A1-F6EECF244321}">
                <p14:modId xmlns:p14="http://schemas.microsoft.com/office/powerpoint/2010/main" val="2696412347"/>
              </p:ext>
            </p:extLst>
          </p:nvPr>
        </p:nvGraphicFramePr>
        <p:xfrm>
          <a:off x="8296275" y="3657600"/>
          <a:ext cx="3081576" cy="2258595"/>
        </p:xfrm>
        <a:graphic>
          <a:graphicData uri="http://schemas.openxmlformats.org/drawingml/2006/table">
            <a:tbl>
              <a:tblPr>
                <a:tableStyleId>{5C22544A-7EE6-4342-B048-85BDC9FD1C3A}</a:tableStyleId>
              </a:tblPr>
              <a:tblGrid>
                <a:gridCol w="1540788">
                  <a:extLst>
                    <a:ext uri="{9D8B030D-6E8A-4147-A177-3AD203B41FA5}">
                      <a16:colId xmlns:a16="http://schemas.microsoft.com/office/drawing/2014/main" val="3232778301"/>
                    </a:ext>
                  </a:extLst>
                </a:gridCol>
                <a:gridCol w="1540788">
                  <a:extLst>
                    <a:ext uri="{9D8B030D-6E8A-4147-A177-3AD203B41FA5}">
                      <a16:colId xmlns:a16="http://schemas.microsoft.com/office/drawing/2014/main" val="76580571"/>
                    </a:ext>
                  </a:extLst>
                </a:gridCol>
              </a:tblGrid>
              <a:tr h="404395">
                <a:tc gridSpan="2">
                  <a:txBody>
                    <a:bodyPr/>
                    <a:lstStyle/>
                    <a:p>
                      <a:r>
                        <a:rPr lang="en-US" b="1" dirty="0">
                          <a:solidFill>
                            <a:schemeClr val="bg1"/>
                          </a:solidFill>
                        </a:rPr>
                        <a:t>2019 High-Risk States</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endParaRPr lang="en-US" dirty="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141923451"/>
                  </a:ext>
                </a:extLst>
              </a:tr>
              <a:tr h="370840">
                <a:tc>
                  <a:txBody>
                    <a:bodyPr/>
                    <a:lstStyle/>
                    <a:p>
                      <a:r>
                        <a:rPr lang="en-US" dirty="0">
                          <a:solidFill>
                            <a:schemeClr val="bg1"/>
                          </a:solidFill>
                        </a:rPr>
                        <a:t>Alabama</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dirty="0">
                          <a:solidFill>
                            <a:schemeClr val="bg1"/>
                          </a:solidFill>
                        </a:rPr>
                        <a:t>Missouri</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498685155"/>
                  </a:ext>
                </a:extLst>
              </a:tr>
              <a:tr h="370840">
                <a:tc>
                  <a:txBody>
                    <a:bodyPr/>
                    <a:lstStyle/>
                    <a:p>
                      <a:r>
                        <a:rPr lang="en-US" dirty="0">
                          <a:solidFill>
                            <a:schemeClr val="bg1"/>
                          </a:solidFill>
                        </a:rPr>
                        <a:t>Arkansas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dirty="0">
                          <a:solidFill>
                            <a:schemeClr val="bg1"/>
                          </a:solidFill>
                        </a:rPr>
                        <a:t>Ohio</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491999965"/>
                  </a:ext>
                </a:extLst>
              </a:tr>
              <a:tr h="370840">
                <a:tc>
                  <a:txBody>
                    <a:bodyPr/>
                    <a:lstStyle/>
                    <a:p>
                      <a:r>
                        <a:rPr lang="en-US" dirty="0">
                          <a:solidFill>
                            <a:schemeClr val="bg1"/>
                          </a:solidFill>
                        </a:rPr>
                        <a:t>Kentucky</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dirty="0">
                          <a:solidFill>
                            <a:schemeClr val="bg1"/>
                          </a:solidFill>
                        </a:rPr>
                        <a:t>West Virginia</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193057067"/>
                  </a:ext>
                </a:extLst>
              </a:tr>
              <a:tr h="370840">
                <a:tc>
                  <a:txBody>
                    <a:bodyPr/>
                    <a:lstStyle/>
                    <a:p>
                      <a:r>
                        <a:rPr lang="en-US" dirty="0">
                          <a:solidFill>
                            <a:schemeClr val="bg1"/>
                          </a:solidFill>
                        </a:rPr>
                        <a:t>Louisiana</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dirty="0">
                          <a:solidFill>
                            <a:schemeClr val="bg1"/>
                          </a:solidFill>
                        </a:rPr>
                        <a:t>Tennessee</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268222173"/>
                  </a:ext>
                </a:extLst>
              </a:tr>
              <a:tr h="370840">
                <a:tc>
                  <a:txBody>
                    <a:bodyPr/>
                    <a:lstStyle/>
                    <a:p>
                      <a:r>
                        <a:rPr lang="en-US" dirty="0">
                          <a:solidFill>
                            <a:schemeClr val="bg1"/>
                          </a:solidFill>
                        </a:rPr>
                        <a:t>Mississippi</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en-US" dirty="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117508084"/>
                  </a:ext>
                </a:extLst>
              </a:tr>
            </a:tbl>
          </a:graphicData>
        </a:graphic>
      </p:graphicFrame>
      <p:pic>
        <p:nvPicPr>
          <p:cNvPr id="32" name="Picture 31">
            <a:extLst>
              <a:ext uri="{FF2B5EF4-FFF2-40B4-BE49-F238E27FC236}">
                <a16:creationId xmlns:a16="http://schemas.microsoft.com/office/drawing/2014/main" id="{EA6A38F2-B120-B44B-97B7-3A2972763176}"/>
              </a:ext>
            </a:extLst>
          </p:cNvPr>
          <p:cNvPicPr>
            <a:picLocks noChangeAspect="1"/>
          </p:cNvPicPr>
          <p:nvPr/>
        </p:nvPicPr>
        <p:blipFill>
          <a:blip r:embed="rId2"/>
          <a:srcRect/>
          <a:stretch/>
        </p:blipFill>
        <p:spPr>
          <a:xfrm>
            <a:off x="870263" y="1014566"/>
            <a:ext cx="6732270" cy="5385816"/>
          </a:xfrm>
          <a:prstGeom prst="rect">
            <a:avLst/>
          </a:prstGeom>
        </p:spPr>
      </p:pic>
    </p:spTree>
    <p:extLst>
      <p:ext uri="{BB962C8B-B14F-4D97-AF65-F5344CB8AC3E}">
        <p14:creationId xmlns:p14="http://schemas.microsoft.com/office/powerpoint/2010/main" val="4288811156"/>
      </p:ext>
    </p:extLst>
  </p:cSld>
  <p:clrMapOvr>
    <a:masterClrMapping/>
  </p:clrMapOvr>
  <mc:AlternateContent xmlns:mc="http://schemas.openxmlformats.org/markup-compatibility/2006">
    <mc:Choice xmlns:p14="http://schemas.microsoft.com/office/powerpoint/2010/main" Requires="p14">
      <p:transition spd="slow" p14:dur="1250">
        <p:fad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249177F-A06A-45FB-B00F-00720EA199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2E776F1A-996E-49D1-B112-57A6E71642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4C4C3B4B-612F-41A6-81E2-EF54C81076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02D3A97A-037A-4CD4-96C9-9571CA29B9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265E19B5-AB4D-3A41-951D-EB5D544F4AAE}"/>
              </a:ext>
            </a:extLst>
          </p:cNvPr>
          <p:cNvSpPr>
            <a:spLocks noGrp="1"/>
          </p:cNvSpPr>
          <p:nvPr>
            <p:ph type="title"/>
          </p:nvPr>
        </p:nvSpPr>
        <p:spPr>
          <a:xfrm>
            <a:off x="581192" y="702156"/>
            <a:ext cx="11029616" cy="1013800"/>
          </a:xfrm>
        </p:spPr>
        <p:txBody>
          <a:bodyPr vert="horz" lIns="91440" tIns="45720" rIns="91440" bIns="45720" rtlCol="0" anchor="b">
            <a:normAutofit/>
          </a:bodyPr>
          <a:lstStyle/>
          <a:p>
            <a:r>
              <a:rPr lang="en-US">
                <a:solidFill>
                  <a:srgbClr val="FFFEFF"/>
                </a:solidFill>
              </a:rPr>
              <a:t>Recommendations</a:t>
            </a:r>
          </a:p>
        </p:txBody>
      </p:sp>
      <p:graphicFrame>
        <p:nvGraphicFramePr>
          <p:cNvPr id="5" name="TextBox 2">
            <a:extLst>
              <a:ext uri="{FF2B5EF4-FFF2-40B4-BE49-F238E27FC236}">
                <a16:creationId xmlns:a16="http://schemas.microsoft.com/office/drawing/2014/main" id="{4602C6EE-A425-4E56-908C-FDF8708EAEE9}"/>
              </a:ext>
            </a:extLst>
          </p:cNvPr>
          <p:cNvGraphicFramePr/>
          <p:nvPr>
            <p:extLst>
              <p:ext uri="{D42A27DB-BD31-4B8C-83A1-F6EECF244321}">
                <p14:modId xmlns:p14="http://schemas.microsoft.com/office/powerpoint/2010/main" val="812447477"/>
              </p:ext>
            </p:extLst>
          </p:nvPr>
        </p:nvGraphicFramePr>
        <p:xfrm>
          <a:off x="581025" y="2181225"/>
          <a:ext cx="11029950" cy="36782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34724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graphicEl>
                                              <a:dgm id="{F5AB78DE-CFBB-4099-9BDA-B85DAF5CDA6B}"/>
                                            </p:graphicEl>
                                          </p:spTgt>
                                        </p:tgtEl>
                                        <p:attrNameLst>
                                          <p:attrName>style.visibility</p:attrName>
                                        </p:attrNameLst>
                                      </p:cBhvr>
                                      <p:to>
                                        <p:strVal val="visible"/>
                                      </p:to>
                                    </p:set>
                                    <p:animEffect transition="in" filter="fade">
                                      <p:cBhvr>
                                        <p:cTn id="7" dur="500"/>
                                        <p:tgtEl>
                                          <p:spTgt spid="5">
                                            <p:graphicEl>
                                              <a:dgm id="{F5AB78DE-CFBB-4099-9BDA-B85DAF5CDA6B}"/>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graphicEl>
                                              <a:dgm id="{62505405-65B2-4899-B76D-F2BF76165CAB}"/>
                                            </p:graphicEl>
                                          </p:spTgt>
                                        </p:tgtEl>
                                        <p:attrNameLst>
                                          <p:attrName>style.visibility</p:attrName>
                                        </p:attrNameLst>
                                      </p:cBhvr>
                                      <p:to>
                                        <p:strVal val="visible"/>
                                      </p:to>
                                    </p:set>
                                    <p:animEffect transition="in" filter="fade">
                                      <p:cBhvr>
                                        <p:cTn id="10" dur="500"/>
                                        <p:tgtEl>
                                          <p:spTgt spid="5">
                                            <p:graphicEl>
                                              <a:dgm id="{62505405-65B2-4899-B76D-F2BF76165CAB}"/>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
                                            <p:graphicEl>
                                              <a:dgm id="{BA997C53-20EA-4AF9-BC6B-D64B880BAB94}"/>
                                            </p:graphicEl>
                                          </p:spTgt>
                                        </p:tgtEl>
                                        <p:attrNameLst>
                                          <p:attrName>style.visibility</p:attrName>
                                        </p:attrNameLst>
                                      </p:cBhvr>
                                      <p:to>
                                        <p:strVal val="visible"/>
                                      </p:to>
                                    </p:set>
                                    <p:animEffect transition="in" filter="fade">
                                      <p:cBhvr>
                                        <p:cTn id="15" dur="500"/>
                                        <p:tgtEl>
                                          <p:spTgt spid="5">
                                            <p:graphicEl>
                                              <a:dgm id="{BA997C53-20EA-4AF9-BC6B-D64B880BAB94}"/>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
                                            <p:graphicEl>
                                              <a:dgm id="{D255330A-FDF2-407A-B2A1-657FB5A0CFAC}"/>
                                            </p:graphicEl>
                                          </p:spTgt>
                                        </p:tgtEl>
                                        <p:attrNameLst>
                                          <p:attrName>style.visibility</p:attrName>
                                        </p:attrNameLst>
                                      </p:cBhvr>
                                      <p:to>
                                        <p:strVal val="visible"/>
                                      </p:to>
                                    </p:set>
                                    <p:animEffect transition="in" filter="fade">
                                      <p:cBhvr>
                                        <p:cTn id="18" dur="500"/>
                                        <p:tgtEl>
                                          <p:spTgt spid="5">
                                            <p:graphicEl>
                                              <a:dgm id="{D255330A-FDF2-407A-B2A1-657FB5A0CFAC}"/>
                                            </p:graphic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5">
                                            <p:graphicEl>
                                              <a:dgm id="{555248B3-012A-4F34-92F7-451ED0F38D4D}"/>
                                            </p:graphicEl>
                                          </p:spTgt>
                                        </p:tgtEl>
                                        <p:attrNameLst>
                                          <p:attrName>style.visibility</p:attrName>
                                        </p:attrNameLst>
                                      </p:cBhvr>
                                      <p:to>
                                        <p:strVal val="visible"/>
                                      </p:to>
                                    </p:set>
                                    <p:animEffect transition="in" filter="fade">
                                      <p:cBhvr>
                                        <p:cTn id="23" dur="500"/>
                                        <p:tgtEl>
                                          <p:spTgt spid="5">
                                            <p:graphicEl>
                                              <a:dgm id="{555248B3-012A-4F34-92F7-451ED0F38D4D}"/>
                                            </p:graphic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5">
                                            <p:graphicEl>
                                              <a:dgm id="{B05992B8-9EF0-470E-8D81-412ED141BA9E}"/>
                                            </p:graphicEl>
                                          </p:spTgt>
                                        </p:tgtEl>
                                        <p:attrNameLst>
                                          <p:attrName>style.visibility</p:attrName>
                                        </p:attrNameLst>
                                      </p:cBhvr>
                                      <p:to>
                                        <p:strVal val="visible"/>
                                      </p:to>
                                    </p:set>
                                    <p:animEffect transition="in" filter="fade">
                                      <p:cBhvr>
                                        <p:cTn id="26" dur="500"/>
                                        <p:tgtEl>
                                          <p:spTgt spid="5">
                                            <p:graphicEl>
                                              <a:dgm id="{B05992B8-9EF0-470E-8D81-412ED141BA9E}"/>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uiExpand="1">
        <p:bldSub>
          <a:bldDgm bld="one"/>
        </p:bldSub>
      </p:bldGraphic>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6" name="Rectangle 45">
            <a:extLst>
              <a:ext uri="{FF2B5EF4-FFF2-40B4-BE49-F238E27FC236}">
                <a16:creationId xmlns:a16="http://schemas.microsoft.com/office/drawing/2014/main" id="{F7660A3D-94D7-4E5D-AE77-F2DEE49DF4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48" name="Rectangle 47">
            <a:extLst>
              <a:ext uri="{FF2B5EF4-FFF2-40B4-BE49-F238E27FC236}">
                <a16:creationId xmlns:a16="http://schemas.microsoft.com/office/drawing/2014/main" id="{A44EB985-DC5C-4DAC-9D62-8DC7D0F25A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50" name="Rectangle 49">
            <a:extLst>
              <a:ext uri="{FF2B5EF4-FFF2-40B4-BE49-F238E27FC236}">
                <a16:creationId xmlns:a16="http://schemas.microsoft.com/office/drawing/2014/main" id="{3FCB64ED-B050-4F57-8188-F233260082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52" name="Rectangle 51">
            <a:extLst>
              <a:ext uri="{FF2B5EF4-FFF2-40B4-BE49-F238E27FC236}">
                <a16:creationId xmlns:a16="http://schemas.microsoft.com/office/drawing/2014/main" id="{2BF5D0F4-EA4E-47A5-87BE-9ABB1AF66D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54" name="Rectangle 53">
            <a:extLst>
              <a:ext uri="{FF2B5EF4-FFF2-40B4-BE49-F238E27FC236}">
                <a16:creationId xmlns:a16="http://schemas.microsoft.com/office/drawing/2014/main" id="{5EC7AA7E-81E8-4755-AC3D-2CE40312D0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ED188C2F-B457-4F86-B4B4-79703666D7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1191" y="457201"/>
            <a:ext cx="1106164" cy="585973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58" name="Rectangle 57">
            <a:extLst>
              <a:ext uri="{FF2B5EF4-FFF2-40B4-BE49-F238E27FC236}">
                <a16:creationId xmlns:a16="http://schemas.microsoft.com/office/drawing/2014/main" id="{33B956FD-3E35-4658-9C8B-3A48FD2DB4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84419" y="457200"/>
            <a:ext cx="9961047" cy="3678072"/>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D094448F-68CD-E641-93B3-E2B03EB78399}"/>
              </a:ext>
            </a:extLst>
          </p:cNvPr>
          <p:cNvSpPr>
            <a:spLocks noGrp="1"/>
          </p:cNvSpPr>
          <p:nvPr>
            <p:ph type="title"/>
          </p:nvPr>
        </p:nvSpPr>
        <p:spPr>
          <a:xfrm>
            <a:off x="1965278" y="668740"/>
            <a:ext cx="7574507" cy="3330055"/>
          </a:xfrm>
        </p:spPr>
        <p:txBody>
          <a:bodyPr vert="horz" lIns="91440" tIns="45720" rIns="91440" bIns="45720" rtlCol="0" anchor="t">
            <a:normAutofit/>
          </a:bodyPr>
          <a:lstStyle/>
          <a:p>
            <a:r>
              <a:rPr lang="en-US" sz="3700" dirty="0">
                <a:solidFill>
                  <a:srgbClr val="FFFFFF"/>
                </a:solidFill>
              </a:rPr>
              <a:t>What is the leading cause of death in the United States, and which states will be at the greatest risk in 2019?</a:t>
            </a:r>
          </a:p>
        </p:txBody>
      </p:sp>
      <p:sp>
        <p:nvSpPr>
          <p:cNvPr id="60" name="Rectangle 59">
            <a:extLst>
              <a:ext uri="{FF2B5EF4-FFF2-40B4-BE49-F238E27FC236}">
                <a16:creationId xmlns:a16="http://schemas.microsoft.com/office/drawing/2014/main" id="{A1BC678D-D15E-4FC5-8CBF-5308E841AF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84352" y="4244454"/>
            <a:ext cx="9961115" cy="2072481"/>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28" name="Title 1">
            <a:extLst>
              <a:ext uri="{FF2B5EF4-FFF2-40B4-BE49-F238E27FC236}">
                <a16:creationId xmlns:a16="http://schemas.microsoft.com/office/drawing/2014/main" id="{05256B61-9E84-AE44-851A-750519B0E972}"/>
              </a:ext>
            </a:extLst>
          </p:cNvPr>
          <p:cNvSpPr txBox="1">
            <a:spLocks/>
          </p:cNvSpPr>
          <p:nvPr/>
        </p:nvSpPr>
        <p:spPr>
          <a:xfrm>
            <a:off x="1959199" y="4332839"/>
            <a:ext cx="8316371" cy="1848043"/>
          </a:xfrm>
          <a:prstGeom prst="rect">
            <a:avLst/>
          </a:prstGeom>
        </p:spPr>
        <p:txBody>
          <a:bodyPr vert="horz" lIns="91440" tIns="45720" rIns="91440" bIns="45720" rtlCol="0" anchor="t">
            <a:norm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000" b="1" dirty="0">
                <a:solidFill>
                  <a:srgbClr val="FFFFFF"/>
                </a:solidFill>
              </a:rPr>
              <a:t>RESULTS TO BE USED FOR FUTURE resource ALLOCATION</a:t>
            </a:r>
          </a:p>
        </p:txBody>
      </p:sp>
    </p:spTree>
    <p:extLst>
      <p:ext uri="{BB962C8B-B14F-4D97-AF65-F5344CB8AC3E}">
        <p14:creationId xmlns:p14="http://schemas.microsoft.com/office/powerpoint/2010/main" val="451064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249177F-A06A-45FB-B00F-00720EA199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2E776F1A-996E-49D1-B112-57A6E71642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4C4C3B4B-612F-41A6-81E2-EF54C81076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02D3A97A-037A-4CD4-96C9-9571CA29B9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CFA6B135-A62E-EB48-B961-29220A4F7121}"/>
              </a:ext>
            </a:extLst>
          </p:cNvPr>
          <p:cNvSpPr>
            <a:spLocks noGrp="1"/>
          </p:cNvSpPr>
          <p:nvPr>
            <p:ph type="title"/>
          </p:nvPr>
        </p:nvSpPr>
        <p:spPr>
          <a:xfrm>
            <a:off x="581192" y="702156"/>
            <a:ext cx="11029616" cy="1013800"/>
          </a:xfrm>
        </p:spPr>
        <p:txBody>
          <a:bodyPr vert="horz" lIns="91440" tIns="45720" rIns="91440" bIns="45720" rtlCol="0" anchor="b">
            <a:normAutofit/>
          </a:bodyPr>
          <a:lstStyle/>
          <a:p>
            <a:r>
              <a:rPr lang="en-US">
                <a:solidFill>
                  <a:srgbClr val="FFFEFF"/>
                </a:solidFill>
              </a:rPr>
              <a:t>Next Steps</a:t>
            </a:r>
          </a:p>
        </p:txBody>
      </p:sp>
      <p:graphicFrame>
        <p:nvGraphicFramePr>
          <p:cNvPr id="5" name="TextBox 2">
            <a:extLst>
              <a:ext uri="{FF2B5EF4-FFF2-40B4-BE49-F238E27FC236}">
                <a16:creationId xmlns:a16="http://schemas.microsoft.com/office/drawing/2014/main" id="{085E9AD6-4786-40C2-8A2B-D863F48037BC}"/>
              </a:ext>
            </a:extLst>
          </p:cNvPr>
          <p:cNvGraphicFramePr/>
          <p:nvPr>
            <p:extLst>
              <p:ext uri="{D42A27DB-BD31-4B8C-83A1-F6EECF244321}">
                <p14:modId xmlns:p14="http://schemas.microsoft.com/office/powerpoint/2010/main" val="1195218728"/>
              </p:ext>
            </p:extLst>
          </p:nvPr>
        </p:nvGraphicFramePr>
        <p:xfrm>
          <a:off x="581025" y="2181225"/>
          <a:ext cx="11029950" cy="36782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55708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graphicEl>
                                              <a:dgm id="{D9D4EAFB-4898-4628-8695-8E3133B2A82C}"/>
                                            </p:graphicEl>
                                          </p:spTgt>
                                        </p:tgtEl>
                                        <p:attrNameLst>
                                          <p:attrName>style.visibility</p:attrName>
                                        </p:attrNameLst>
                                      </p:cBhvr>
                                      <p:to>
                                        <p:strVal val="visible"/>
                                      </p:to>
                                    </p:set>
                                    <p:animEffect transition="in" filter="fade">
                                      <p:cBhvr>
                                        <p:cTn id="7" dur="500"/>
                                        <p:tgtEl>
                                          <p:spTgt spid="5">
                                            <p:graphicEl>
                                              <a:dgm id="{D9D4EAFB-4898-4628-8695-8E3133B2A82C}"/>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graphicEl>
                                              <a:dgm id="{3C13111C-EE31-476F-9D3C-4C7B0A30D384}"/>
                                            </p:graphicEl>
                                          </p:spTgt>
                                        </p:tgtEl>
                                        <p:attrNameLst>
                                          <p:attrName>style.visibility</p:attrName>
                                        </p:attrNameLst>
                                      </p:cBhvr>
                                      <p:to>
                                        <p:strVal val="visible"/>
                                      </p:to>
                                    </p:set>
                                    <p:animEffect transition="in" filter="fade">
                                      <p:cBhvr>
                                        <p:cTn id="10" dur="500"/>
                                        <p:tgtEl>
                                          <p:spTgt spid="5">
                                            <p:graphicEl>
                                              <a:dgm id="{3C13111C-EE31-476F-9D3C-4C7B0A30D384}"/>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
                                            <p:graphicEl>
                                              <a:dgm id="{711F67DC-9496-4AC2-AF02-A7C1EAE9076D}"/>
                                            </p:graphicEl>
                                          </p:spTgt>
                                        </p:tgtEl>
                                        <p:attrNameLst>
                                          <p:attrName>style.visibility</p:attrName>
                                        </p:attrNameLst>
                                      </p:cBhvr>
                                      <p:to>
                                        <p:strVal val="visible"/>
                                      </p:to>
                                    </p:set>
                                    <p:animEffect transition="in" filter="fade">
                                      <p:cBhvr>
                                        <p:cTn id="15" dur="500"/>
                                        <p:tgtEl>
                                          <p:spTgt spid="5">
                                            <p:graphicEl>
                                              <a:dgm id="{711F67DC-9496-4AC2-AF02-A7C1EAE9076D}"/>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
                                            <p:graphicEl>
                                              <a:dgm id="{919ACB48-0D3E-4D93-8A00-275E6C9FB926}"/>
                                            </p:graphicEl>
                                          </p:spTgt>
                                        </p:tgtEl>
                                        <p:attrNameLst>
                                          <p:attrName>style.visibility</p:attrName>
                                        </p:attrNameLst>
                                      </p:cBhvr>
                                      <p:to>
                                        <p:strVal val="visible"/>
                                      </p:to>
                                    </p:set>
                                    <p:animEffect transition="in" filter="fade">
                                      <p:cBhvr>
                                        <p:cTn id="18" dur="500"/>
                                        <p:tgtEl>
                                          <p:spTgt spid="5">
                                            <p:graphicEl>
                                              <a:dgm id="{919ACB48-0D3E-4D93-8A00-275E6C9FB926}"/>
                                            </p:graphic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5">
                                            <p:graphicEl>
                                              <a:dgm id="{CDDE31A4-14BB-4910-8676-6C52A292917B}"/>
                                            </p:graphicEl>
                                          </p:spTgt>
                                        </p:tgtEl>
                                        <p:attrNameLst>
                                          <p:attrName>style.visibility</p:attrName>
                                        </p:attrNameLst>
                                      </p:cBhvr>
                                      <p:to>
                                        <p:strVal val="visible"/>
                                      </p:to>
                                    </p:set>
                                    <p:animEffect transition="in" filter="fade">
                                      <p:cBhvr>
                                        <p:cTn id="23" dur="500"/>
                                        <p:tgtEl>
                                          <p:spTgt spid="5">
                                            <p:graphicEl>
                                              <a:dgm id="{CDDE31A4-14BB-4910-8676-6C52A292917B}"/>
                                            </p:graphic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5">
                                            <p:graphicEl>
                                              <a:dgm id="{9BAA74A7-A0AB-4944-B180-222ACE42BBE4}"/>
                                            </p:graphicEl>
                                          </p:spTgt>
                                        </p:tgtEl>
                                        <p:attrNameLst>
                                          <p:attrName>style.visibility</p:attrName>
                                        </p:attrNameLst>
                                      </p:cBhvr>
                                      <p:to>
                                        <p:strVal val="visible"/>
                                      </p:to>
                                    </p:set>
                                    <p:animEffect transition="in" filter="fade">
                                      <p:cBhvr>
                                        <p:cTn id="26" dur="500"/>
                                        <p:tgtEl>
                                          <p:spTgt spid="5">
                                            <p:graphicEl>
                                              <a:dgm id="{9BAA74A7-A0AB-4944-B180-222ACE42BBE4}"/>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3" name="Rectangle 6">
            <a:extLst>
              <a:ext uri="{FF2B5EF4-FFF2-40B4-BE49-F238E27FC236}">
                <a16:creationId xmlns:a16="http://schemas.microsoft.com/office/drawing/2014/main" id="{8E019540-1104-4B12-9F83-45F586741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DAD9A31-1E2B-2444-B152-CBA473BD91B9}"/>
              </a:ext>
            </a:extLst>
          </p:cNvPr>
          <p:cNvSpPr>
            <a:spLocks noGrp="1"/>
          </p:cNvSpPr>
          <p:nvPr>
            <p:ph type="ctrTitle"/>
          </p:nvPr>
        </p:nvSpPr>
        <p:spPr>
          <a:xfrm>
            <a:off x="4857404" y="1577340"/>
            <a:ext cx="6228950" cy="3703320"/>
          </a:xfrm>
        </p:spPr>
        <p:txBody>
          <a:bodyPr anchor="ctr">
            <a:normAutofit/>
          </a:bodyPr>
          <a:lstStyle/>
          <a:p>
            <a:r>
              <a:rPr lang="en-US" sz="6600">
                <a:solidFill>
                  <a:schemeClr val="tx2"/>
                </a:solidFill>
              </a:rPr>
              <a:t>Questions</a:t>
            </a:r>
          </a:p>
        </p:txBody>
      </p:sp>
      <p:sp>
        <p:nvSpPr>
          <p:cNvPr id="9" name="Rectangle 8">
            <a:extLst>
              <a:ext uri="{FF2B5EF4-FFF2-40B4-BE49-F238E27FC236}">
                <a16:creationId xmlns:a16="http://schemas.microsoft.com/office/drawing/2014/main" id="{11D976D6-8C98-48CC-8C34-0468F31678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13938" y="3383280"/>
            <a:ext cx="228600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a:extLst>
              <a:ext uri="{FF2B5EF4-FFF2-40B4-BE49-F238E27FC236}">
                <a16:creationId xmlns:a16="http://schemas.microsoft.com/office/drawing/2014/main" id="{3580CFD6-E44A-486A-9E73-D8D948F78A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2788596" y="3383280"/>
            <a:ext cx="3703320" cy="9144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8611966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FDA9692-ECDC-4B59-86B2-8C90FDE1A0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6712"/>
            <a:ext cx="12192000" cy="632128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2C05506-42A1-49C0-9D87-081CCD9023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5" name="Content Placeholder 2">
            <a:extLst>
              <a:ext uri="{FF2B5EF4-FFF2-40B4-BE49-F238E27FC236}">
                <a16:creationId xmlns:a16="http://schemas.microsoft.com/office/drawing/2014/main" id="{CE4B2912-E2C1-40D7-BC65-7BD30C20BB44}"/>
              </a:ext>
            </a:extLst>
          </p:cNvPr>
          <p:cNvGraphicFramePr>
            <a:graphicFrameLocks noGrp="1"/>
          </p:cNvGraphicFramePr>
          <p:nvPr>
            <p:ph idx="1"/>
            <p:extLst>
              <p:ext uri="{D42A27DB-BD31-4B8C-83A1-F6EECF244321}">
                <p14:modId xmlns:p14="http://schemas.microsoft.com/office/powerpoint/2010/main" val="1530753150"/>
              </p:ext>
            </p:extLst>
          </p:nvPr>
        </p:nvGraphicFramePr>
        <p:xfrm>
          <a:off x="642938" y="858445"/>
          <a:ext cx="10906125" cy="39612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31891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graphicEl>
                                              <a:dgm id="{7156D7CD-BCE4-4A29-9EAD-A784AAD66323}"/>
                                            </p:graphicEl>
                                          </p:spTgt>
                                        </p:tgtEl>
                                        <p:attrNameLst>
                                          <p:attrName>style.visibility</p:attrName>
                                        </p:attrNameLst>
                                      </p:cBhvr>
                                      <p:to>
                                        <p:strVal val="visible"/>
                                      </p:to>
                                    </p:set>
                                    <p:animEffect transition="in" filter="fade">
                                      <p:cBhvr>
                                        <p:cTn id="7" dur="500"/>
                                        <p:tgtEl>
                                          <p:spTgt spid="5">
                                            <p:graphicEl>
                                              <a:dgm id="{7156D7CD-BCE4-4A29-9EAD-A784AAD66323}"/>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graphicEl>
                                              <a:dgm id="{CB1AEFCD-B1EB-4B7F-96D0-0A29750C93E7}"/>
                                            </p:graphicEl>
                                          </p:spTgt>
                                        </p:tgtEl>
                                        <p:attrNameLst>
                                          <p:attrName>style.visibility</p:attrName>
                                        </p:attrNameLst>
                                      </p:cBhvr>
                                      <p:to>
                                        <p:strVal val="visible"/>
                                      </p:to>
                                    </p:set>
                                    <p:animEffect transition="in" filter="fade">
                                      <p:cBhvr>
                                        <p:cTn id="10" dur="500"/>
                                        <p:tgtEl>
                                          <p:spTgt spid="5">
                                            <p:graphicEl>
                                              <a:dgm id="{CB1AEFCD-B1EB-4B7F-96D0-0A29750C93E7}"/>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
                                            <p:graphicEl>
                                              <a:dgm id="{F44763D3-C42A-4620-B599-69B2AD10E3E6}"/>
                                            </p:graphicEl>
                                          </p:spTgt>
                                        </p:tgtEl>
                                        <p:attrNameLst>
                                          <p:attrName>style.visibility</p:attrName>
                                        </p:attrNameLst>
                                      </p:cBhvr>
                                      <p:to>
                                        <p:strVal val="visible"/>
                                      </p:to>
                                    </p:set>
                                    <p:animEffect transition="in" filter="fade">
                                      <p:cBhvr>
                                        <p:cTn id="15" dur="500"/>
                                        <p:tgtEl>
                                          <p:spTgt spid="5">
                                            <p:graphicEl>
                                              <a:dgm id="{F44763D3-C42A-4620-B599-69B2AD10E3E6}"/>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
                                            <p:graphicEl>
                                              <a:dgm id="{15B8230B-D15A-4409-984C-8460CC2B05A3}"/>
                                            </p:graphicEl>
                                          </p:spTgt>
                                        </p:tgtEl>
                                        <p:attrNameLst>
                                          <p:attrName>style.visibility</p:attrName>
                                        </p:attrNameLst>
                                      </p:cBhvr>
                                      <p:to>
                                        <p:strVal val="visible"/>
                                      </p:to>
                                    </p:set>
                                    <p:animEffect transition="in" filter="fade">
                                      <p:cBhvr>
                                        <p:cTn id="18" dur="500"/>
                                        <p:tgtEl>
                                          <p:spTgt spid="5">
                                            <p:graphicEl>
                                              <a:dgm id="{15B8230B-D15A-4409-984C-8460CC2B05A3}"/>
                                            </p:graphic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5">
                                            <p:graphicEl>
                                              <a:dgm id="{F087771F-8BF4-4BD2-9C1D-B1C43ED5CB6E}"/>
                                            </p:graphicEl>
                                          </p:spTgt>
                                        </p:tgtEl>
                                        <p:attrNameLst>
                                          <p:attrName>style.visibility</p:attrName>
                                        </p:attrNameLst>
                                      </p:cBhvr>
                                      <p:to>
                                        <p:strVal val="visible"/>
                                      </p:to>
                                    </p:set>
                                    <p:animEffect transition="in" filter="fade">
                                      <p:cBhvr>
                                        <p:cTn id="23" dur="500"/>
                                        <p:tgtEl>
                                          <p:spTgt spid="5">
                                            <p:graphicEl>
                                              <a:dgm id="{F087771F-8BF4-4BD2-9C1D-B1C43ED5CB6E}"/>
                                            </p:graphic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5">
                                            <p:graphicEl>
                                              <a:dgm id="{D6E6E978-ED1C-4F04-961D-CDA6BA4CC1E8}"/>
                                            </p:graphicEl>
                                          </p:spTgt>
                                        </p:tgtEl>
                                        <p:attrNameLst>
                                          <p:attrName>style.visibility</p:attrName>
                                        </p:attrNameLst>
                                      </p:cBhvr>
                                      <p:to>
                                        <p:strVal val="visible"/>
                                      </p:to>
                                    </p:set>
                                    <p:animEffect transition="in" filter="fade">
                                      <p:cBhvr>
                                        <p:cTn id="26" dur="500"/>
                                        <p:tgtEl>
                                          <p:spTgt spid="5">
                                            <p:graphicEl>
                                              <a:dgm id="{D6E6E978-ED1C-4F04-961D-CDA6BA4CC1E8}"/>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uiExpand="1">
        <p:bldSub>
          <a:bldDgm bld="one"/>
        </p:bldSub>
      </p:bldGraphic>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4" name="Rectangle 93">
            <a:extLst>
              <a:ext uri="{FF2B5EF4-FFF2-40B4-BE49-F238E27FC236}">
                <a16:creationId xmlns:a16="http://schemas.microsoft.com/office/drawing/2014/main" id="{BB4C527F-AA88-4BD2-819A-06921EEB49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01363"/>
            <a:ext cx="12191999" cy="62566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a:extLst>
              <a:ext uri="{FF2B5EF4-FFF2-40B4-BE49-F238E27FC236}">
                <a16:creationId xmlns:a16="http://schemas.microsoft.com/office/drawing/2014/main" id="{BF1BEFAC-BF22-4CF8-9B60-C1CACA905D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723899"/>
            <a:ext cx="3703320"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78C86923-B30B-42E0-AABC-CB83BDD784D4}"/>
              </a:ext>
            </a:extLst>
          </p:cNvPr>
          <p:cNvSpPr>
            <a:spLocks noGrp="1"/>
          </p:cNvSpPr>
          <p:nvPr>
            <p:ph type="title"/>
          </p:nvPr>
        </p:nvSpPr>
        <p:spPr>
          <a:xfrm>
            <a:off x="8369643" y="1037967"/>
            <a:ext cx="3054091" cy="4709131"/>
          </a:xfrm>
        </p:spPr>
        <p:txBody>
          <a:bodyPr anchor="ctr">
            <a:normAutofit/>
          </a:bodyPr>
          <a:lstStyle/>
          <a:p>
            <a:r>
              <a:rPr lang="en-US" dirty="0">
                <a:solidFill>
                  <a:srgbClr val="FFFEFF"/>
                </a:solidFill>
              </a:rPr>
              <a:t>What is the leading cause of death in the United States?</a:t>
            </a:r>
          </a:p>
        </p:txBody>
      </p:sp>
      <p:graphicFrame>
        <p:nvGraphicFramePr>
          <p:cNvPr id="91" name="Content Placeholder 18">
            <a:extLst>
              <a:ext uri="{FF2B5EF4-FFF2-40B4-BE49-F238E27FC236}">
                <a16:creationId xmlns:a16="http://schemas.microsoft.com/office/drawing/2014/main" id="{5FA9E7BE-F5CB-2048-A96D-6837C8EA59FC}"/>
              </a:ext>
            </a:extLst>
          </p:cNvPr>
          <p:cNvGraphicFramePr>
            <a:graphicFrameLocks noGrp="1"/>
          </p:cNvGraphicFramePr>
          <p:nvPr>
            <p:ph idx="1"/>
            <p:extLst>
              <p:ext uri="{D42A27DB-BD31-4B8C-83A1-F6EECF244321}">
                <p14:modId xmlns:p14="http://schemas.microsoft.com/office/powerpoint/2010/main" val="1404321386"/>
              </p:ext>
            </p:extLst>
          </p:nvPr>
        </p:nvGraphicFramePr>
        <p:xfrm>
          <a:off x="486033" y="1037967"/>
          <a:ext cx="7012370" cy="4709131"/>
        </p:xfrm>
        <a:graphic>
          <a:graphicData uri="http://schemas.openxmlformats.org/drawingml/2006/chart">
            <c:chart xmlns:c="http://schemas.openxmlformats.org/drawingml/2006/chart" xmlns:r="http://schemas.openxmlformats.org/officeDocument/2006/relationships" r:id="rId3"/>
          </a:graphicData>
        </a:graphic>
      </p:graphicFrame>
      <p:sp>
        <p:nvSpPr>
          <p:cNvPr id="3" name="TextBox 2">
            <a:extLst>
              <a:ext uri="{FF2B5EF4-FFF2-40B4-BE49-F238E27FC236}">
                <a16:creationId xmlns:a16="http://schemas.microsoft.com/office/drawing/2014/main" id="{2553B434-FB5F-274D-A781-E7B1E6BA5A9E}"/>
              </a:ext>
            </a:extLst>
          </p:cNvPr>
          <p:cNvSpPr txBox="1"/>
          <p:nvPr/>
        </p:nvSpPr>
        <p:spPr>
          <a:xfrm>
            <a:off x="446533" y="6103331"/>
            <a:ext cx="7051870" cy="287234"/>
          </a:xfrm>
          <a:prstGeom prst="rect">
            <a:avLst/>
          </a:prstGeom>
          <a:noFill/>
        </p:spPr>
        <p:txBody>
          <a:bodyPr wrap="square" rtlCol="0">
            <a:spAutoFit/>
          </a:bodyPr>
          <a:lstStyle/>
          <a:p>
            <a:pPr algn="ctr"/>
            <a:r>
              <a:rPr lang="en-US" sz="1200" i="1" dirty="0"/>
              <a:t>Source: Center for Disease Control (CDC) – National Center for Health Statistics (NCHS)</a:t>
            </a:r>
          </a:p>
        </p:txBody>
      </p:sp>
    </p:spTree>
    <p:extLst>
      <p:ext uri="{BB962C8B-B14F-4D97-AF65-F5344CB8AC3E}">
        <p14:creationId xmlns:p14="http://schemas.microsoft.com/office/powerpoint/2010/main" val="3268265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3CBC5C67-1EFE-A14A-9E9D-A7AF3C21689A}"/>
              </a:ext>
            </a:extLst>
          </p:cNvPr>
          <p:cNvPicPr>
            <a:picLocks noChangeAspect="1"/>
          </p:cNvPicPr>
          <p:nvPr/>
        </p:nvPicPr>
        <p:blipFill>
          <a:blip r:embed="rId2"/>
          <a:stretch>
            <a:fillRect/>
          </a:stretch>
        </p:blipFill>
        <p:spPr>
          <a:xfrm>
            <a:off x="931166" y="937627"/>
            <a:ext cx="6518796" cy="3715714"/>
          </a:xfrm>
          <a:prstGeom prst="rect">
            <a:avLst/>
          </a:prstGeom>
        </p:spPr>
      </p:pic>
      <p:sp>
        <p:nvSpPr>
          <p:cNvPr id="9" name="Rectangle 8">
            <a:extLst>
              <a:ext uri="{FF2B5EF4-FFF2-40B4-BE49-F238E27FC236}">
                <a16:creationId xmlns:a16="http://schemas.microsoft.com/office/drawing/2014/main" id="{48E96387-12F1-45E4-9322-ABBF2EE040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a:extLst>
              <a:ext uri="{FF2B5EF4-FFF2-40B4-BE49-F238E27FC236}">
                <a16:creationId xmlns:a16="http://schemas.microsoft.com/office/drawing/2014/main" id="{A9F421DD-DE4E-4547-A904-3F80E25E3F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09985DEC-1215-4209-9708-B45CC97740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90EB7086-616E-4D44-94BE-D0F7635617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17" name="Rectangle 16">
            <a:extLst>
              <a:ext uri="{FF2B5EF4-FFF2-40B4-BE49-F238E27FC236}">
                <a16:creationId xmlns:a16="http://schemas.microsoft.com/office/drawing/2014/main" id="{F115DB35-53D7-4EDC-A965-A434929617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8175"/>
            <a:ext cx="12191999" cy="62198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4B610F9C-62FE-46FC-8607-C35030B632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723899"/>
            <a:ext cx="3703320"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D918165B-5CE5-C948-A015-678BF44BCE37}"/>
              </a:ext>
            </a:extLst>
          </p:cNvPr>
          <p:cNvSpPr>
            <a:spLocks noGrp="1"/>
          </p:cNvSpPr>
          <p:nvPr>
            <p:ph type="title"/>
          </p:nvPr>
        </p:nvSpPr>
        <p:spPr>
          <a:xfrm>
            <a:off x="8296275" y="723899"/>
            <a:ext cx="3081576" cy="5666666"/>
          </a:xfrm>
        </p:spPr>
        <p:txBody>
          <a:bodyPr vert="horz" lIns="91440" tIns="45720" rIns="91440" bIns="45720" rtlCol="0" anchor="ctr">
            <a:normAutofit/>
          </a:bodyPr>
          <a:lstStyle/>
          <a:p>
            <a:pPr lvl="0">
              <a:lnSpc>
                <a:spcPct val="100000"/>
              </a:lnSpc>
            </a:pPr>
            <a:r>
              <a:rPr lang="en-US" sz="3600" dirty="0"/>
              <a:t>What is the current trend for the leading cause of death?</a:t>
            </a:r>
          </a:p>
        </p:txBody>
      </p:sp>
      <p:pic>
        <p:nvPicPr>
          <p:cNvPr id="16" name="Picture 15">
            <a:extLst>
              <a:ext uri="{FF2B5EF4-FFF2-40B4-BE49-F238E27FC236}">
                <a16:creationId xmlns:a16="http://schemas.microsoft.com/office/drawing/2014/main" id="{AC0F6EA4-E1E4-4647-85D2-FB07C817DB60}"/>
              </a:ext>
            </a:extLst>
          </p:cNvPr>
          <p:cNvPicPr>
            <a:picLocks noChangeAspect="1"/>
          </p:cNvPicPr>
          <p:nvPr/>
        </p:nvPicPr>
        <p:blipFill>
          <a:blip r:embed="rId3"/>
          <a:stretch>
            <a:fillRect/>
          </a:stretch>
        </p:blipFill>
        <p:spPr>
          <a:xfrm>
            <a:off x="886630" y="723899"/>
            <a:ext cx="6563331" cy="3715714"/>
          </a:xfrm>
          <a:prstGeom prst="rect">
            <a:avLst/>
          </a:prstGeom>
        </p:spPr>
      </p:pic>
      <p:graphicFrame>
        <p:nvGraphicFramePr>
          <p:cNvPr id="21" name="Chart 20">
            <a:extLst>
              <a:ext uri="{FF2B5EF4-FFF2-40B4-BE49-F238E27FC236}">
                <a16:creationId xmlns:a16="http://schemas.microsoft.com/office/drawing/2014/main" id="{58D772DB-9BAD-BB4E-95A8-E800C389E7E0}"/>
              </a:ext>
            </a:extLst>
          </p:cNvPr>
          <p:cNvGraphicFramePr>
            <a:graphicFrameLocks/>
          </p:cNvGraphicFramePr>
          <p:nvPr>
            <p:extLst>
              <p:ext uri="{D42A27DB-BD31-4B8C-83A1-F6EECF244321}">
                <p14:modId xmlns:p14="http://schemas.microsoft.com/office/powerpoint/2010/main" val="1079064002"/>
              </p:ext>
            </p:extLst>
          </p:nvPr>
        </p:nvGraphicFramePr>
        <p:xfrm>
          <a:off x="886630" y="4525337"/>
          <a:ext cx="6563331" cy="1865228"/>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553940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3CBC5C67-1EFE-A14A-9E9D-A7AF3C21689A}"/>
              </a:ext>
            </a:extLst>
          </p:cNvPr>
          <p:cNvPicPr>
            <a:picLocks noChangeAspect="1"/>
          </p:cNvPicPr>
          <p:nvPr/>
        </p:nvPicPr>
        <p:blipFill>
          <a:blip r:embed="rId2"/>
          <a:stretch>
            <a:fillRect/>
          </a:stretch>
        </p:blipFill>
        <p:spPr>
          <a:xfrm>
            <a:off x="931166" y="937627"/>
            <a:ext cx="6518796" cy="3715714"/>
          </a:xfrm>
          <a:prstGeom prst="rect">
            <a:avLst/>
          </a:prstGeom>
        </p:spPr>
      </p:pic>
      <p:sp>
        <p:nvSpPr>
          <p:cNvPr id="9" name="Rectangle 8">
            <a:extLst>
              <a:ext uri="{FF2B5EF4-FFF2-40B4-BE49-F238E27FC236}">
                <a16:creationId xmlns:a16="http://schemas.microsoft.com/office/drawing/2014/main" id="{48E96387-12F1-45E4-9322-ABBF2EE040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a:extLst>
              <a:ext uri="{FF2B5EF4-FFF2-40B4-BE49-F238E27FC236}">
                <a16:creationId xmlns:a16="http://schemas.microsoft.com/office/drawing/2014/main" id="{A9F421DD-DE4E-4547-A904-3F80E25E3F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09985DEC-1215-4209-9708-B45CC97740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90EB7086-616E-4D44-94BE-D0F7635617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17" name="Rectangle 16">
            <a:extLst>
              <a:ext uri="{FF2B5EF4-FFF2-40B4-BE49-F238E27FC236}">
                <a16:creationId xmlns:a16="http://schemas.microsoft.com/office/drawing/2014/main" id="{F115DB35-53D7-4EDC-A965-A434929617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8175"/>
            <a:ext cx="12191999" cy="62198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4B610F9C-62FE-46FC-8607-C35030B632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723899"/>
            <a:ext cx="3703320"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D918165B-5CE5-C948-A015-678BF44BCE37}"/>
              </a:ext>
            </a:extLst>
          </p:cNvPr>
          <p:cNvSpPr>
            <a:spLocks noGrp="1"/>
          </p:cNvSpPr>
          <p:nvPr>
            <p:ph type="title"/>
          </p:nvPr>
        </p:nvSpPr>
        <p:spPr>
          <a:xfrm>
            <a:off x="8296275" y="723899"/>
            <a:ext cx="3081576" cy="5666666"/>
          </a:xfrm>
        </p:spPr>
        <p:txBody>
          <a:bodyPr vert="horz" lIns="91440" tIns="45720" rIns="91440" bIns="45720" rtlCol="0" anchor="ctr">
            <a:normAutofit/>
          </a:bodyPr>
          <a:lstStyle/>
          <a:p>
            <a:pPr lvl="0">
              <a:lnSpc>
                <a:spcPct val="100000"/>
              </a:lnSpc>
            </a:pPr>
            <a:r>
              <a:rPr lang="en-US" sz="3600" dirty="0"/>
              <a:t>What is the current trend for the leading cause of death?</a:t>
            </a:r>
          </a:p>
        </p:txBody>
      </p:sp>
      <p:pic>
        <p:nvPicPr>
          <p:cNvPr id="16" name="Picture 15">
            <a:extLst>
              <a:ext uri="{FF2B5EF4-FFF2-40B4-BE49-F238E27FC236}">
                <a16:creationId xmlns:a16="http://schemas.microsoft.com/office/drawing/2014/main" id="{AC0F6EA4-E1E4-4647-85D2-FB07C817DB60}"/>
              </a:ext>
            </a:extLst>
          </p:cNvPr>
          <p:cNvPicPr>
            <a:picLocks noChangeAspect="1"/>
          </p:cNvPicPr>
          <p:nvPr/>
        </p:nvPicPr>
        <p:blipFill>
          <a:blip r:embed="rId3"/>
          <a:stretch>
            <a:fillRect/>
          </a:stretch>
        </p:blipFill>
        <p:spPr>
          <a:xfrm>
            <a:off x="886630" y="723899"/>
            <a:ext cx="6563331" cy="3715714"/>
          </a:xfrm>
          <a:prstGeom prst="rect">
            <a:avLst/>
          </a:prstGeom>
        </p:spPr>
      </p:pic>
      <p:pic>
        <p:nvPicPr>
          <p:cNvPr id="5" name="Picture 4">
            <a:extLst>
              <a:ext uri="{FF2B5EF4-FFF2-40B4-BE49-F238E27FC236}">
                <a16:creationId xmlns:a16="http://schemas.microsoft.com/office/drawing/2014/main" id="{89291F95-AD59-8342-A316-51B83ABBE4B2}"/>
              </a:ext>
            </a:extLst>
          </p:cNvPr>
          <p:cNvPicPr>
            <a:picLocks noChangeAspect="1"/>
          </p:cNvPicPr>
          <p:nvPr/>
        </p:nvPicPr>
        <p:blipFill>
          <a:blip r:embed="rId4"/>
          <a:stretch>
            <a:fillRect/>
          </a:stretch>
        </p:blipFill>
        <p:spPr>
          <a:xfrm>
            <a:off x="886630" y="723899"/>
            <a:ext cx="6563332" cy="3715714"/>
          </a:xfrm>
          <a:prstGeom prst="rect">
            <a:avLst/>
          </a:prstGeom>
        </p:spPr>
      </p:pic>
      <p:graphicFrame>
        <p:nvGraphicFramePr>
          <p:cNvPr id="21" name="Chart 20">
            <a:extLst>
              <a:ext uri="{FF2B5EF4-FFF2-40B4-BE49-F238E27FC236}">
                <a16:creationId xmlns:a16="http://schemas.microsoft.com/office/drawing/2014/main" id="{58D772DB-9BAD-BB4E-95A8-E800C389E7E0}"/>
              </a:ext>
            </a:extLst>
          </p:cNvPr>
          <p:cNvGraphicFramePr>
            <a:graphicFrameLocks/>
          </p:cNvGraphicFramePr>
          <p:nvPr/>
        </p:nvGraphicFramePr>
        <p:xfrm>
          <a:off x="886630" y="4525337"/>
          <a:ext cx="6563331" cy="1865228"/>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1255509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3000"/>
                                        <p:tgtEl>
                                          <p:spTgt spid="5"/>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1">
                                            <p:graphicEl>
                                              <a:chart seriesIdx="0" categoryIdx="-4" bldStep="series"/>
                                            </p:graphicEl>
                                          </p:spTgt>
                                        </p:tgtEl>
                                        <p:attrNameLst>
                                          <p:attrName>style.visibility</p:attrName>
                                        </p:attrNameLst>
                                      </p:cBhvr>
                                      <p:to>
                                        <p:strVal val="visible"/>
                                      </p:to>
                                    </p:set>
                                    <p:animEffect transition="in" filter="wipe(left)">
                                      <p:cBhvr>
                                        <p:cTn id="10" dur="3000"/>
                                        <p:tgtEl>
                                          <p:spTgt spid="21">
                                            <p:graphicEl>
                                              <a:chart seriesIdx="0" categoryIdx="-4" bldStep="series"/>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1" grpId="0" uiExpand="1">
        <p:bldSub>
          <a:bldChart bld="series"/>
        </p:bldSub>
      </p:bldGraphic>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C249177F-A06A-45FB-B00F-00720EA199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2">
            <a:extLst>
              <a:ext uri="{FF2B5EF4-FFF2-40B4-BE49-F238E27FC236}">
                <a16:creationId xmlns:a16="http://schemas.microsoft.com/office/drawing/2014/main" id="{2E776F1A-996E-49D1-B112-57A6E71642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4">
            <a:extLst>
              <a:ext uri="{FF2B5EF4-FFF2-40B4-BE49-F238E27FC236}">
                <a16:creationId xmlns:a16="http://schemas.microsoft.com/office/drawing/2014/main" id="{4C4C3B4B-612F-41A6-81E2-EF54C81076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6">
            <a:extLst>
              <a:ext uri="{FF2B5EF4-FFF2-40B4-BE49-F238E27FC236}">
                <a16:creationId xmlns:a16="http://schemas.microsoft.com/office/drawing/2014/main" id="{02D3A97A-037A-4CD4-96C9-9571CA29B9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29" name="Rectangle 28">
            <a:extLst>
              <a:ext uri="{FF2B5EF4-FFF2-40B4-BE49-F238E27FC236}">
                <a16:creationId xmlns:a16="http://schemas.microsoft.com/office/drawing/2014/main" id="{32CFD297-D1AB-4A9E-9DD2-20560FF8ED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4BFF9B0B-559F-4DEB-BE09-8CB6C87BC0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84446"/>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3" name="Rectangle 32">
            <a:extLst>
              <a:ext uri="{FF2B5EF4-FFF2-40B4-BE49-F238E27FC236}">
                <a16:creationId xmlns:a16="http://schemas.microsoft.com/office/drawing/2014/main" id="{D00653BB-8104-4496-BA4F-6D7299B5B0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84446"/>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35" name="Rectangle 34">
            <a:extLst>
              <a:ext uri="{FF2B5EF4-FFF2-40B4-BE49-F238E27FC236}">
                <a16:creationId xmlns:a16="http://schemas.microsoft.com/office/drawing/2014/main" id="{2DDA8682-5D58-471F-ABF5-86935C442C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80889"/>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37" name="Rectangle 36">
            <a:extLst>
              <a:ext uri="{FF2B5EF4-FFF2-40B4-BE49-F238E27FC236}">
                <a16:creationId xmlns:a16="http://schemas.microsoft.com/office/drawing/2014/main" id="{B9F686BF-39CA-4117-85DD-9C82FA1C8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0286" y="4757866"/>
            <a:ext cx="11309338" cy="1656683"/>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8AB281A0-F762-AF41-8424-F59FB8F5E59E}"/>
              </a:ext>
            </a:extLst>
          </p:cNvPr>
          <p:cNvSpPr>
            <a:spLocks noGrp="1"/>
          </p:cNvSpPr>
          <p:nvPr>
            <p:ph type="title"/>
          </p:nvPr>
        </p:nvSpPr>
        <p:spPr>
          <a:xfrm>
            <a:off x="581192" y="4845617"/>
            <a:ext cx="11029616" cy="1013800"/>
          </a:xfrm>
        </p:spPr>
        <p:txBody>
          <a:bodyPr vert="horz" lIns="91440" tIns="45720" rIns="91440" bIns="45720" rtlCol="0" anchor="b">
            <a:normAutofit/>
          </a:bodyPr>
          <a:lstStyle/>
          <a:p>
            <a:pPr lvl="0">
              <a:lnSpc>
                <a:spcPct val="100000"/>
              </a:lnSpc>
            </a:pPr>
            <a:r>
              <a:rPr lang="en-US" dirty="0"/>
              <a:t>Which factors have the greatest impact on the mortality rate?</a:t>
            </a:r>
          </a:p>
        </p:txBody>
      </p:sp>
      <p:graphicFrame>
        <p:nvGraphicFramePr>
          <p:cNvPr id="6" name="TextBox 2">
            <a:extLst>
              <a:ext uri="{FF2B5EF4-FFF2-40B4-BE49-F238E27FC236}">
                <a16:creationId xmlns:a16="http://schemas.microsoft.com/office/drawing/2014/main" id="{8D53A6BB-2888-48ED-A27C-AD12347BB427}"/>
              </a:ext>
            </a:extLst>
          </p:cNvPr>
          <p:cNvGraphicFramePr/>
          <p:nvPr>
            <p:extLst>
              <p:ext uri="{D42A27DB-BD31-4B8C-83A1-F6EECF244321}">
                <p14:modId xmlns:p14="http://schemas.microsoft.com/office/powerpoint/2010/main" val="2784818313"/>
              </p:ext>
            </p:extLst>
          </p:nvPr>
        </p:nvGraphicFramePr>
        <p:xfrm>
          <a:off x="581025" y="728488"/>
          <a:ext cx="11029950" cy="36782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115516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B281A0-F762-AF41-8424-F59FB8F5E59E}"/>
              </a:ext>
            </a:extLst>
          </p:cNvPr>
          <p:cNvSpPr>
            <a:spLocks noGrp="1"/>
          </p:cNvSpPr>
          <p:nvPr>
            <p:ph type="title"/>
          </p:nvPr>
        </p:nvSpPr>
        <p:spPr>
          <a:xfrm>
            <a:off x="581192" y="702156"/>
            <a:ext cx="11029616" cy="1013800"/>
          </a:xfrm>
        </p:spPr>
        <p:txBody>
          <a:bodyPr vert="horz" lIns="91440" tIns="45720" rIns="91440" bIns="45720" rtlCol="0" anchor="b">
            <a:normAutofit/>
          </a:bodyPr>
          <a:lstStyle/>
          <a:p>
            <a:r>
              <a:rPr lang="en-US">
                <a:solidFill>
                  <a:srgbClr val="FFFEFF"/>
                </a:solidFill>
              </a:rPr>
              <a:t>Data Sources</a:t>
            </a:r>
          </a:p>
        </p:txBody>
      </p:sp>
      <p:graphicFrame>
        <p:nvGraphicFramePr>
          <p:cNvPr id="6" name="TextBox 2">
            <a:extLst>
              <a:ext uri="{FF2B5EF4-FFF2-40B4-BE49-F238E27FC236}">
                <a16:creationId xmlns:a16="http://schemas.microsoft.com/office/drawing/2014/main" id="{8D53A6BB-2888-48ED-A27C-AD12347BB427}"/>
              </a:ext>
            </a:extLst>
          </p:cNvPr>
          <p:cNvGraphicFramePr/>
          <p:nvPr/>
        </p:nvGraphicFramePr>
        <p:xfrm>
          <a:off x="581025" y="2181224"/>
          <a:ext cx="3365333" cy="397461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3" name="Chart 2">
            <a:extLst>
              <a:ext uri="{FF2B5EF4-FFF2-40B4-BE49-F238E27FC236}">
                <a16:creationId xmlns:a16="http://schemas.microsoft.com/office/drawing/2014/main" id="{37F40197-0445-C041-BF0C-F6E59C91BE3A}"/>
              </a:ext>
            </a:extLst>
          </p:cNvPr>
          <p:cNvGraphicFramePr/>
          <p:nvPr/>
        </p:nvGraphicFramePr>
        <p:xfrm>
          <a:off x="4357687" y="2043113"/>
          <a:ext cx="7387780" cy="4200480"/>
        </p:xfrm>
        <a:graphic>
          <a:graphicData uri="http://schemas.openxmlformats.org/drawingml/2006/chart">
            <c:chart xmlns:c="http://schemas.openxmlformats.org/drawingml/2006/chart" xmlns:r="http://schemas.openxmlformats.org/officeDocument/2006/relationships" r:id="rId8"/>
          </a:graphicData>
        </a:graphic>
      </p:graphicFrame>
    </p:spTree>
    <p:extLst>
      <p:ext uri="{BB962C8B-B14F-4D97-AF65-F5344CB8AC3E}">
        <p14:creationId xmlns:p14="http://schemas.microsoft.com/office/powerpoint/2010/main" val="24602919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B281A0-F762-AF41-8424-F59FB8F5E59E}"/>
              </a:ext>
            </a:extLst>
          </p:cNvPr>
          <p:cNvSpPr>
            <a:spLocks noGrp="1"/>
          </p:cNvSpPr>
          <p:nvPr>
            <p:ph type="title"/>
          </p:nvPr>
        </p:nvSpPr>
        <p:spPr>
          <a:xfrm>
            <a:off x="581192" y="702156"/>
            <a:ext cx="11029616" cy="1013800"/>
          </a:xfrm>
        </p:spPr>
        <p:txBody>
          <a:bodyPr vert="horz" lIns="91440" tIns="45720" rIns="91440" bIns="45720" rtlCol="0" anchor="b">
            <a:normAutofit/>
          </a:bodyPr>
          <a:lstStyle/>
          <a:p>
            <a:r>
              <a:rPr lang="en-US">
                <a:solidFill>
                  <a:srgbClr val="FFFEFF"/>
                </a:solidFill>
              </a:rPr>
              <a:t>Data Sources</a:t>
            </a:r>
          </a:p>
        </p:txBody>
      </p:sp>
      <p:graphicFrame>
        <p:nvGraphicFramePr>
          <p:cNvPr id="6" name="TextBox 2">
            <a:extLst>
              <a:ext uri="{FF2B5EF4-FFF2-40B4-BE49-F238E27FC236}">
                <a16:creationId xmlns:a16="http://schemas.microsoft.com/office/drawing/2014/main" id="{8D53A6BB-2888-48ED-A27C-AD12347BB427}"/>
              </a:ext>
            </a:extLst>
          </p:cNvPr>
          <p:cNvGraphicFramePr/>
          <p:nvPr/>
        </p:nvGraphicFramePr>
        <p:xfrm>
          <a:off x="581025" y="2181224"/>
          <a:ext cx="3365333" cy="397461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3" name="Chart 2">
            <a:extLst>
              <a:ext uri="{FF2B5EF4-FFF2-40B4-BE49-F238E27FC236}">
                <a16:creationId xmlns:a16="http://schemas.microsoft.com/office/drawing/2014/main" id="{37F40197-0445-C041-BF0C-F6E59C91BE3A}"/>
              </a:ext>
            </a:extLst>
          </p:cNvPr>
          <p:cNvGraphicFramePr/>
          <p:nvPr/>
        </p:nvGraphicFramePr>
        <p:xfrm>
          <a:off x="4357687" y="2043113"/>
          <a:ext cx="7387780" cy="4200480"/>
        </p:xfrm>
        <a:graphic>
          <a:graphicData uri="http://schemas.openxmlformats.org/drawingml/2006/chart">
            <c:chart xmlns:c="http://schemas.openxmlformats.org/drawingml/2006/chart" xmlns:r="http://schemas.openxmlformats.org/officeDocument/2006/relationships" r:id="rId8"/>
          </a:graphicData>
        </a:graphic>
      </p:graphicFrame>
    </p:spTree>
    <p:extLst>
      <p:ext uri="{BB962C8B-B14F-4D97-AF65-F5344CB8AC3E}">
        <p14:creationId xmlns:p14="http://schemas.microsoft.com/office/powerpoint/2010/main" val="3719517450"/>
      </p:ext>
    </p:extLst>
  </p:cSld>
  <p:clrMapOvr>
    <a:masterClrMapping/>
  </p:clrMapOvr>
  <mc:AlternateContent xmlns:mc="http://schemas.openxmlformats.org/markup-compatibility/2006" xmlns:p14="http://schemas.microsoft.com/office/powerpoint/2010/main">
    <mc:Choice Requires="p14">
      <p:transition spd="slow" p14:dur="1500">
        <p:wipe dir="d"/>
      </p:transition>
    </mc:Choice>
    <mc:Fallback xmlns="">
      <p:transition spd="slow">
        <p:wipe dir="d"/>
      </p:transition>
    </mc:Fallback>
  </mc:AlternateContent>
</p:sld>
</file>

<file path=ppt/theme/theme1.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1A3260"/>
      </a:accent1>
      <a:accent2>
        <a:srgbClr val="4590B8"/>
      </a:accent2>
      <a:accent3>
        <a:srgbClr val="45CBE8"/>
      </a:accent3>
      <a:accent4>
        <a:srgbClr val="969FA7"/>
      </a:accent4>
      <a:accent5>
        <a:srgbClr val="A2C777"/>
      </a:accent5>
      <a:accent6>
        <a:srgbClr val="42955F"/>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66F1C100-1D2B-4BEA-AD01-C4F230B3B96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792</TotalTime>
  <Words>563</Words>
  <Application>Microsoft Macintosh PowerPoint</Application>
  <PresentationFormat>Widescreen</PresentationFormat>
  <Paragraphs>102</Paragraphs>
  <Slides>21</Slides>
  <Notes>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21</vt:i4>
      </vt:variant>
    </vt:vector>
  </HeadingPairs>
  <TitlesOfParts>
    <vt:vector size="26" baseType="lpstr">
      <vt:lpstr>Arial</vt:lpstr>
      <vt:lpstr>Calibri</vt:lpstr>
      <vt:lpstr>Gill Sans MT</vt:lpstr>
      <vt:lpstr>Wingdings 2</vt:lpstr>
      <vt:lpstr>Dividend</vt:lpstr>
      <vt:lpstr>Leading Causes of Death in the United States</vt:lpstr>
      <vt:lpstr>What is the leading cause of death in the United States, and which states will be at the greatest risk in 2019?</vt:lpstr>
      <vt:lpstr>PowerPoint Presentation</vt:lpstr>
      <vt:lpstr>What is the leading cause of death in the United States?</vt:lpstr>
      <vt:lpstr>What is the current trend for the leading cause of death?</vt:lpstr>
      <vt:lpstr>What is the current trend for the leading cause of death?</vt:lpstr>
      <vt:lpstr>Which factors have the greatest impact on the mortality rate?</vt:lpstr>
      <vt:lpstr>Data Sources</vt:lpstr>
      <vt:lpstr>Data Sources</vt:lpstr>
      <vt:lpstr>Which factors have the greatest impact on the mortality rate?</vt:lpstr>
      <vt:lpstr>Which factors have the greatest impact on the mortality rate?</vt:lpstr>
      <vt:lpstr>Feature Engineering</vt:lpstr>
      <vt:lpstr>PowerPoint Presentation</vt:lpstr>
      <vt:lpstr>Model Performance</vt:lpstr>
      <vt:lpstr>Model Performance</vt:lpstr>
      <vt:lpstr>PowerPoint Presentation</vt:lpstr>
      <vt:lpstr>PowerPoint Presentation</vt:lpstr>
      <vt:lpstr>PowerPoint Presentation</vt:lpstr>
      <vt:lpstr>Recommendations</vt:lpstr>
      <vt:lpstr>Next Steps</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Leading Causes of Death in the United States</dc:title>
  <dc:creator>RAYMOND.WILLEY@baruchmail.cuny.edu</dc:creator>
  <cp:lastModifiedBy>RAYMOND.WILLEY@baruchmail.cuny.edu</cp:lastModifiedBy>
  <cp:revision>13</cp:revision>
  <cp:lastPrinted>2019-05-21T14:48:02Z</cp:lastPrinted>
  <dcterms:created xsi:type="dcterms:W3CDTF">2019-05-21T01:14:57Z</dcterms:created>
  <dcterms:modified xsi:type="dcterms:W3CDTF">2019-05-21T15:59:10Z</dcterms:modified>
</cp:coreProperties>
</file>